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3" r:id="rId11"/>
    <p:sldId id="274" r:id="rId12"/>
    <p:sldId id="275" r:id="rId13"/>
    <p:sldId id="277" r:id="rId14"/>
    <p:sldId id="278" r:id="rId15"/>
    <p:sldId id="280" r:id="rId16"/>
    <p:sldId id="279" r:id="rId17"/>
    <p:sldId id="281" r:id="rId18"/>
    <p:sldId id="282" r:id="rId19"/>
    <p:sldId id="283" r:id="rId20"/>
    <p:sldId id="284" r:id="rId21"/>
    <p:sldId id="285" r:id="rId22"/>
    <p:sldId id="286" r:id="rId23"/>
    <p:sldId id="288" r:id="rId24"/>
    <p:sldId id="287" r:id="rId25"/>
    <p:sldId id="289" r:id="rId26"/>
    <p:sldId id="290" r:id="rId27"/>
    <p:sldId id="291" r:id="rId28"/>
    <p:sldId id="292" r:id="rId29"/>
    <p:sldId id="263" r:id="rId3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ADFACA-16F0-B045-BEE9-E23BD307A567}">
          <p14:sldIdLst>
            <p14:sldId id="256"/>
            <p14:sldId id="264"/>
          </p14:sldIdLst>
        </p14:section>
        <p14:section name="Untitled Section" id="{A7358DAB-D4A7-7A44-85C2-DCABEEBD2490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4"/>
            <p14:sldId id="275"/>
            <p14:sldId id="277"/>
            <p14:sldId id="278"/>
            <p14:sldId id="280"/>
            <p14:sldId id="279"/>
            <p14:sldId id="281"/>
            <p14:sldId id="282"/>
            <p14:sldId id="283"/>
            <p14:sldId id="284"/>
            <p14:sldId id="285"/>
            <p14:sldId id="286"/>
            <p14:sldId id="288"/>
            <p14:sldId id="287"/>
            <p14:sldId id="289"/>
            <p14:sldId id="290"/>
            <p14:sldId id="291"/>
            <p14:sldId id="292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ein Pfeiffer" initials="S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29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22" autoAdjust="0"/>
    <p:restoredTop sz="94785"/>
  </p:normalViewPr>
  <p:slideViewPr>
    <p:cSldViewPr>
      <p:cViewPr varScale="1">
        <p:scale>
          <a:sx n="109" d="100"/>
          <a:sy n="109" d="100"/>
        </p:scale>
        <p:origin x="61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4" d="100"/>
          <a:sy n="114" d="100"/>
        </p:scale>
        <p:origin x="-3264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DeepSpell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Sheet1!$B$2:$B$9</c:f>
              <c:numCache>
                <c:formatCode>0.00%</c:formatCode>
                <c:ptCount val="8"/>
                <c:pt idx="0">
                  <c:v>0.123793177429736</c:v>
                </c:pt>
                <c:pt idx="1">
                  <c:v>0.176120653540008</c:v>
                </c:pt>
                <c:pt idx="2">
                  <c:v>0.23482277526395101</c:v>
                </c:pt>
                <c:pt idx="3">
                  <c:v>0.36192220665876501</c:v>
                </c:pt>
                <c:pt idx="4">
                  <c:v>0.42597011176692201</c:v>
                </c:pt>
                <c:pt idx="5">
                  <c:v>0.46189549333732499</c:v>
                </c:pt>
                <c:pt idx="6">
                  <c:v>0.49633967789165401</c:v>
                </c:pt>
                <c:pt idx="7">
                  <c:v>0.53300068042640003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D0-9546-9520-10D528ACE10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FTS-5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Sheet1!$C$2:$C$9</c:f>
              <c:numCache>
                <c:formatCode>0.00%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0.23556777331359599</c:v>
                </c:pt>
                <c:pt idx="4">
                  <c:v>0.29756637168141498</c:v>
                </c:pt>
                <c:pt idx="5">
                  <c:v>0.31844064826981999</c:v>
                </c:pt>
                <c:pt idx="6">
                  <c:v>0.32642945654097999</c:v>
                </c:pt>
                <c:pt idx="7">
                  <c:v>0.30802603036876303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9D0-9546-9520-10D528ACE1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866569840"/>
        <c:axId val="-866316896"/>
      </c:lineChart>
      <c:catAx>
        <c:axId val="-86656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66316896"/>
        <c:crosses val="autoZero"/>
        <c:auto val="1"/>
        <c:lblAlgn val="ctr"/>
        <c:lblOffset val="100"/>
        <c:noMultiLvlLbl val="0"/>
      </c:catAx>
      <c:valAx>
        <c:axId val="-8663168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6656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State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DeepSpell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Sheet1!$B$2:$B$9</c:f>
              <c:numCache>
                <c:formatCode>0.00%</c:formatCode>
                <c:ptCount val="8"/>
                <c:pt idx="0">
                  <c:v>0</c:v>
                </c:pt>
                <c:pt idx="1">
                  <c:v>0.74074074074074003</c:v>
                </c:pt>
                <c:pt idx="2">
                  <c:v>0.69565217391304301</c:v>
                </c:pt>
                <c:pt idx="3">
                  <c:v>0.73684210526315697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16-5547-96D8-779F281C78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FTS-5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Sheet1!$C$2:$C$9</c:f>
              <c:numCache>
                <c:formatCode>0.00%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0.48484848484848397</c:v>
                </c:pt>
                <c:pt idx="4">
                  <c:v>0.48275862068965503</c:v>
                </c:pt>
                <c:pt idx="5">
                  <c:v>0.48</c:v>
                </c:pt>
                <c:pt idx="6">
                  <c:v>0.38095238095237999</c:v>
                </c:pt>
                <c:pt idx="7">
                  <c:v>0.33333333333333298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16-5547-96D8-779F281C78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880096560"/>
        <c:axId val="-880763120"/>
      </c:lineChart>
      <c:catAx>
        <c:axId val="-880096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0763120"/>
        <c:crosses val="autoZero"/>
        <c:auto val="1"/>
        <c:lblAlgn val="ctr"/>
        <c:lblOffset val="100"/>
        <c:noMultiLvlLbl val="0"/>
      </c:catAx>
      <c:valAx>
        <c:axId val="-88076312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0096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DeepSpell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Sheet1!$B$2:$B$9</c:f>
              <c:numCache>
                <c:formatCode>0.00%</c:formatCode>
                <c:ptCount val="8"/>
                <c:pt idx="0">
                  <c:v>0</c:v>
                </c:pt>
                <c:pt idx="1">
                  <c:v>0.85</c:v>
                </c:pt>
                <c:pt idx="2">
                  <c:v>0.95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F5-3047-854F-5DFADFFE5B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FTS-5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Sheet1!$C$2:$C$9</c:f>
              <c:numCache>
                <c:formatCode>0.00%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0.27272727272727199</c:v>
                </c:pt>
                <c:pt idx="4">
                  <c:v>0.2</c:v>
                </c:pt>
                <c:pt idx="5">
                  <c:v>0.11111111111111099</c:v>
                </c:pt>
                <c:pt idx="6">
                  <c:v>0</c:v>
                </c:pt>
                <c:pt idx="7">
                  <c:v>0.14285714285714199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F5-3047-854F-5DFADFFE5B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876644736"/>
        <c:axId val="-876642960"/>
      </c:lineChart>
      <c:catAx>
        <c:axId val="-876644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76642960"/>
        <c:crosses val="autoZero"/>
        <c:auto val="1"/>
        <c:lblAlgn val="ctr"/>
        <c:lblOffset val="100"/>
        <c:noMultiLvlLbl val="0"/>
      </c:catAx>
      <c:valAx>
        <c:axId val="-87664296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76644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Road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DeepSpell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Sheet1!$B$2:$B$9</c:f>
              <c:numCache>
                <c:formatCode>0.00%</c:formatCode>
                <c:ptCount val="8"/>
                <c:pt idx="0">
                  <c:v>0.141559343457932</c:v>
                </c:pt>
                <c:pt idx="1">
                  <c:v>0.19127347867015701</c:v>
                </c:pt>
                <c:pt idx="2">
                  <c:v>0.25833344722491702</c:v>
                </c:pt>
                <c:pt idx="3">
                  <c:v>0.31811317554556701</c:v>
                </c:pt>
                <c:pt idx="4">
                  <c:v>0.34136494407969298</c:v>
                </c:pt>
                <c:pt idx="5">
                  <c:v>0.36065530484757902</c:v>
                </c:pt>
                <c:pt idx="6">
                  <c:v>0.373362878362621</c:v>
                </c:pt>
                <c:pt idx="7">
                  <c:v>0.40808766679392999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D6-6440-9421-271D7879EB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FTS-5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Sheet1!$C$2:$C$9</c:f>
              <c:numCache>
                <c:formatCode>0.00%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0.18599885469452601</c:v>
                </c:pt>
                <c:pt idx="4">
                  <c:v>0.185358921738947</c:v>
                </c:pt>
                <c:pt idx="5">
                  <c:v>0.183099518542304</c:v>
                </c:pt>
                <c:pt idx="6">
                  <c:v>0.15797600582700699</c:v>
                </c:pt>
                <c:pt idx="7">
                  <c:v>0.13589509760829799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D6-6440-9421-271D7879EB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845737616"/>
        <c:axId val="-845735296"/>
      </c:lineChart>
      <c:catAx>
        <c:axId val="-845737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45735296"/>
        <c:crosses val="autoZero"/>
        <c:auto val="1"/>
        <c:lblAlgn val="ctr"/>
        <c:lblOffset val="100"/>
        <c:noMultiLvlLbl val="0"/>
      </c:catAx>
      <c:valAx>
        <c:axId val="-8457352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45737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DD00E7-D5BF-2E48-894B-9B15C90773C8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3DD5CD8-807E-074D-85EE-5DF65318E2E0}">
      <dgm:prSet phldrT="[Text]"/>
      <dgm:spPr/>
      <dgm:t>
        <a:bodyPr/>
        <a:lstStyle/>
        <a:p>
          <a:r>
            <a:rPr lang="en-US" dirty="0"/>
            <a:t>Classification</a:t>
          </a:r>
        </a:p>
      </dgm:t>
    </dgm:pt>
    <dgm:pt modelId="{13DD9525-5696-604C-B451-2098305F4C08}" type="parTrans" cxnId="{9CEF759D-8060-0C43-9F49-4D3AB1F2F69A}">
      <dgm:prSet/>
      <dgm:spPr/>
      <dgm:t>
        <a:bodyPr/>
        <a:lstStyle/>
        <a:p>
          <a:endParaRPr lang="en-US"/>
        </a:p>
      </dgm:t>
    </dgm:pt>
    <dgm:pt modelId="{E0EA2296-46DD-9B44-8988-E2DA8AD812B9}" type="sibTrans" cxnId="{9CEF759D-8060-0C43-9F49-4D3AB1F2F69A}">
      <dgm:prSet/>
      <dgm:spPr/>
      <dgm:t>
        <a:bodyPr/>
        <a:lstStyle/>
        <a:p>
          <a:endParaRPr lang="en-US" dirty="0"/>
        </a:p>
      </dgm:t>
    </dgm:pt>
    <dgm:pt modelId="{1326CA22-18EB-C249-BC68-A74AEAB60CA4}">
      <dgm:prSet phldrT="[Text]"/>
      <dgm:spPr/>
      <dgm:t>
        <a:bodyPr/>
        <a:lstStyle/>
        <a:p>
          <a:r>
            <a:rPr lang="en-US" dirty="0"/>
            <a:t>Completion</a:t>
          </a:r>
        </a:p>
      </dgm:t>
    </dgm:pt>
    <dgm:pt modelId="{7AFEE73C-ABBF-D54E-A7CF-654E8759ACFE}" type="parTrans" cxnId="{DBB48FE7-96C1-E54B-A3DD-25998648C209}">
      <dgm:prSet/>
      <dgm:spPr/>
      <dgm:t>
        <a:bodyPr/>
        <a:lstStyle/>
        <a:p>
          <a:endParaRPr lang="en-US"/>
        </a:p>
      </dgm:t>
    </dgm:pt>
    <dgm:pt modelId="{86FA4B68-D3B0-FD45-8EB5-75BD2A438827}" type="sibTrans" cxnId="{DBB48FE7-96C1-E54B-A3DD-25998648C209}">
      <dgm:prSet/>
      <dgm:spPr/>
      <dgm:t>
        <a:bodyPr/>
        <a:lstStyle/>
        <a:p>
          <a:endParaRPr lang="en-US" dirty="0"/>
        </a:p>
      </dgm:t>
    </dgm:pt>
    <dgm:pt modelId="{92BF5A69-5B0F-F448-A011-F23B18170716}">
      <dgm:prSet phldrT="[Text]"/>
      <dgm:spPr/>
      <dgm:t>
        <a:bodyPr/>
        <a:lstStyle/>
        <a:p>
          <a:r>
            <a:rPr lang="en-US" dirty="0"/>
            <a:t>Spellcheck</a:t>
          </a:r>
        </a:p>
      </dgm:t>
    </dgm:pt>
    <dgm:pt modelId="{D072815C-8E49-5B47-9609-C7A85256C06A}" type="parTrans" cxnId="{61CD22D4-067E-5341-A436-97DE8F63A491}">
      <dgm:prSet/>
      <dgm:spPr/>
      <dgm:t>
        <a:bodyPr/>
        <a:lstStyle/>
        <a:p>
          <a:endParaRPr lang="en-US"/>
        </a:p>
      </dgm:t>
    </dgm:pt>
    <dgm:pt modelId="{C36113CD-6CDB-184D-B01E-DB52276C5171}" type="sibTrans" cxnId="{61CD22D4-067E-5341-A436-97DE8F63A491}">
      <dgm:prSet/>
      <dgm:spPr/>
      <dgm:t>
        <a:bodyPr/>
        <a:lstStyle/>
        <a:p>
          <a:endParaRPr lang="en-US" dirty="0"/>
        </a:p>
      </dgm:t>
    </dgm:pt>
    <dgm:pt modelId="{F6F8C872-C499-1545-8F96-9FCFA4C9DE57}">
      <dgm:prSet phldrT="[Text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FTS</a:t>
          </a:r>
        </a:p>
        <a:p>
          <a:r>
            <a:rPr lang="en-US" dirty="0"/>
            <a:t>Match</a:t>
          </a:r>
        </a:p>
      </dgm:t>
    </dgm:pt>
    <dgm:pt modelId="{68B7DBEE-FB39-B248-876D-1428BE8EA9FF}" type="parTrans" cxnId="{3C6DC03B-0B2D-4946-B8C0-67C40B2D1934}">
      <dgm:prSet/>
      <dgm:spPr/>
      <dgm:t>
        <a:bodyPr/>
        <a:lstStyle/>
        <a:p>
          <a:endParaRPr lang="en-US"/>
        </a:p>
      </dgm:t>
    </dgm:pt>
    <dgm:pt modelId="{E3A81A97-9132-504E-94A7-3A3966EC51A9}" type="sibTrans" cxnId="{3C6DC03B-0B2D-4946-B8C0-67C40B2D1934}">
      <dgm:prSet/>
      <dgm:spPr/>
      <dgm:t>
        <a:bodyPr/>
        <a:lstStyle/>
        <a:p>
          <a:endParaRPr lang="en-US"/>
        </a:p>
      </dgm:t>
    </dgm:pt>
    <dgm:pt modelId="{0C98CC7F-41B6-804A-B84B-570938B176C0}" type="pres">
      <dgm:prSet presAssocID="{95DD00E7-D5BF-2E48-894B-9B15C90773C8}" presName="Name0" presStyleCnt="0">
        <dgm:presLayoutVars>
          <dgm:dir/>
          <dgm:resizeHandles val="exact"/>
        </dgm:presLayoutVars>
      </dgm:prSet>
      <dgm:spPr/>
    </dgm:pt>
    <dgm:pt modelId="{E4F3A9DC-7020-BE4A-9990-8819083661C3}" type="pres">
      <dgm:prSet presAssocID="{C3DD5CD8-807E-074D-85EE-5DF65318E2E0}" presName="node" presStyleLbl="node1" presStyleIdx="0" presStyleCnt="4">
        <dgm:presLayoutVars>
          <dgm:bulletEnabled val="1"/>
        </dgm:presLayoutVars>
      </dgm:prSet>
      <dgm:spPr/>
    </dgm:pt>
    <dgm:pt modelId="{952BAF24-FF98-4943-901B-FF8CD4A24350}" type="pres">
      <dgm:prSet presAssocID="{E0EA2296-46DD-9B44-8988-E2DA8AD812B9}" presName="sibTrans" presStyleLbl="sibTrans2D1" presStyleIdx="0" presStyleCnt="3"/>
      <dgm:spPr/>
    </dgm:pt>
    <dgm:pt modelId="{54832BD3-6191-B140-9CC7-E1EFBE17BA47}" type="pres">
      <dgm:prSet presAssocID="{E0EA2296-46DD-9B44-8988-E2DA8AD812B9}" presName="connectorText" presStyleLbl="sibTrans2D1" presStyleIdx="0" presStyleCnt="3"/>
      <dgm:spPr/>
    </dgm:pt>
    <dgm:pt modelId="{33FF3E0B-E161-BF49-BDB5-CF015970D819}" type="pres">
      <dgm:prSet presAssocID="{1326CA22-18EB-C249-BC68-A74AEAB60CA4}" presName="node" presStyleLbl="node1" presStyleIdx="1" presStyleCnt="4">
        <dgm:presLayoutVars>
          <dgm:bulletEnabled val="1"/>
        </dgm:presLayoutVars>
      </dgm:prSet>
      <dgm:spPr/>
    </dgm:pt>
    <dgm:pt modelId="{6E0784F6-61A6-DB4A-AA6B-6E7F8291D7EF}" type="pres">
      <dgm:prSet presAssocID="{86FA4B68-D3B0-FD45-8EB5-75BD2A438827}" presName="sibTrans" presStyleLbl="sibTrans2D1" presStyleIdx="1" presStyleCnt="3"/>
      <dgm:spPr/>
    </dgm:pt>
    <dgm:pt modelId="{4FD1EE41-DCB4-6A45-BDA8-FBBB53590BCE}" type="pres">
      <dgm:prSet presAssocID="{86FA4B68-D3B0-FD45-8EB5-75BD2A438827}" presName="connectorText" presStyleLbl="sibTrans2D1" presStyleIdx="1" presStyleCnt="3"/>
      <dgm:spPr/>
    </dgm:pt>
    <dgm:pt modelId="{F5798BBA-85BC-D54C-8B62-905947B138F6}" type="pres">
      <dgm:prSet presAssocID="{92BF5A69-5B0F-F448-A011-F23B18170716}" presName="node" presStyleLbl="node1" presStyleIdx="2" presStyleCnt="4">
        <dgm:presLayoutVars>
          <dgm:bulletEnabled val="1"/>
        </dgm:presLayoutVars>
      </dgm:prSet>
      <dgm:spPr/>
    </dgm:pt>
    <dgm:pt modelId="{4D6A9CC2-054C-4842-A09C-EFC0E7294B90}" type="pres">
      <dgm:prSet presAssocID="{C36113CD-6CDB-184D-B01E-DB52276C5171}" presName="sibTrans" presStyleLbl="sibTrans2D1" presStyleIdx="2" presStyleCnt="3"/>
      <dgm:spPr/>
    </dgm:pt>
    <dgm:pt modelId="{D16569A8-B81C-4445-9EDC-07235A4BE069}" type="pres">
      <dgm:prSet presAssocID="{C36113CD-6CDB-184D-B01E-DB52276C5171}" presName="connectorText" presStyleLbl="sibTrans2D1" presStyleIdx="2" presStyleCnt="3"/>
      <dgm:spPr/>
    </dgm:pt>
    <dgm:pt modelId="{BD52F2C1-B90E-FA4D-B773-B8BC70E329B7}" type="pres">
      <dgm:prSet presAssocID="{F6F8C872-C499-1545-8F96-9FCFA4C9DE57}" presName="node" presStyleLbl="node1" presStyleIdx="3" presStyleCnt="4">
        <dgm:presLayoutVars>
          <dgm:bulletEnabled val="1"/>
        </dgm:presLayoutVars>
      </dgm:prSet>
      <dgm:spPr/>
    </dgm:pt>
  </dgm:ptLst>
  <dgm:cxnLst>
    <dgm:cxn modelId="{BEC16719-28D8-4543-B134-3F23DD146A2B}" type="presOf" srcId="{C3DD5CD8-807E-074D-85EE-5DF65318E2E0}" destId="{E4F3A9DC-7020-BE4A-9990-8819083661C3}" srcOrd="0" destOrd="0" presId="urn:microsoft.com/office/officeart/2005/8/layout/process1"/>
    <dgm:cxn modelId="{3C6DC03B-0B2D-4946-B8C0-67C40B2D1934}" srcId="{95DD00E7-D5BF-2E48-894B-9B15C90773C8}" destId="{F6F8C872-C499-1545-8F96-9FCFA4C9DE57}" srcOrd="3" destOrd="0" parTransId="{68B7DBEE-FB39-B248-876D-1428BE8EA9FF}" sibTransId="{E3A81A97-9132-504E-94A7-3A3966EC51A9}"/>
    <dgm:cxn modelId="{1534233C-DD3B-F74C-8752-14B962A9043E}" type="presOf" srcId="{86FA4B68-D3B0-FD45-8EB5-75BD2A438827}" destId="{6E0784F6-61A6-DB4A-AA6B-6E7F8291D7EF}" srcOrd="0" destOrd="0" presId="urn:microsoft.com/office/officeart/2005/8/layout/process1"/>
    <dgm:cxn modelId="{CAED586A-B62F-DF43-A3B4-8D5DC7F0B710}" type="presOf" srcId="{C36113CD-6CDB-184D-B01E-DB52276C5171}" destId="{4D6A9CC2-054C-4842-A09C-EFC0E7294B90}" srcOrd="0" destOrd="0" presId="urn:microsoft.com/office/officeart/2005/8/layout/process1"/>
    <dgm:cxn modelId="{87FCF870-F743-CB47-B6F1-C3DEA1EDB895}" type="presOf" srcId="{92BF5A69-5B0F-F448-A011-F23B18170716}" destId="{F5798BBA-85BC-D54C-8B62-905947B138F6}" srcOrd="0" destOrd="0" presId="urn:microsoft.com/office/officeart/2005/8/layout/process1"/>
    <dgm:cxn modelId="{739B2F83-CB72-4C42-AB72-47643B6A35ED}" type="presOf" srcId="{86FA4B68-D3B0-FD45-8EB5-75BD2A438827}" destId="{4FD1EE41-DCB4-6A45-BDA8-FBBB53590BCE}" srcOrd="1" destOrd="0" presId="urn:microsoft.com/office/officeart/2005/8/layout/process1"/>
    <dgm:cxn modelId="{9CEF759D-8060-0C43-9F49-4D3AB1F2F69A}" srcId="{95DD00E7-D5BF-2E48-894B-9B15C90773C8}" destId="{C3DD5CD8-807E-074D-85EE-5DF65318E2E0}" srcOrd="0" destOrd="0" parTransId="{13DD9525-5696-604C-B451-2098305F4C08}" sibTransId="{E0EA2296-46DD-9B44-8988-E2DA8AD812B9}"/>
    <dgm:cxn modelId="{D7EF68A6-AB2F-4142-B12A-66D5C817A110}" type="presOf" srcId="{1326CA22-18EB-C249-BC68-A74AEAB60CA4}" destId="{33FF3E0B-E161-BF49-BDB5-CF015970D819}" srcOrd="0" destOrd="0" presId="urn:microsoft.com/office/officeart/2005/8/layout/process1"/>
    <dgm:cxn modelId="{D4C99CC1-41F9-2543-8F7C-57DB16A38F7A}" type="presOf" srcId="{E0EA2296-46DD-9B44-8988-E2DA8AD812B9}" destId="{54832BD3-6191-B140-9CC7-E1EFBE17BA47}" srcOrd="1" destOrd="0" presId="urn:microsoft.com/office/officeart/2005/8/layout/process1"/>
    <dgm:cxn modelId="{2219DBCF-4F0C-5A48-A2C2-99808B4417AA}" type="presOf" srcId="{C36113CD-6CDB-184D-B01E-DB52276C5171}" destId="{D16569A8-B81C-4445-9EDC-07235A4BE069}" srcOrd="1" destOrd="0" presId="urn:microsoft.com/office/officeart/2005/8/layout/process1"/>
    <dgm:cxn modelId="{61CD22D4-067E-5341-A436-97DE8F63A491}" srcId="{95DD00E7-D5BF-2E48-894B-9B15C90773C8}" destId="{92BF5A69-5B0F-F448-A011-F23B18170716}" srcOrd="2" destOrd="0" parTransId="{D072815C-8E49-5B47-9609-C7A85256C06A}" sibTransId="{C36113CD-6CDB-184D-B01E-DB52276C5171}"/>
    <dgm:cxn modelId="{DBB48FE7-96C1-E54B-A3DD-25998648C209}" srcId="{95DD00E7-D5BF-2E48-894B-9B15C90773C8}" destId="{1326CA22-18EB-C249-BC68-A74AEAB60CA4}" srcOrd="1" destOrd="0" parTransId="{7AFEE73C-ABBF-D54E-A7CF-654E8759ACFE}" sibTransId="{86FA4B68-D3B0-FD45-8EB5-75BD2A438827}"/>
    <dgm:cxn modelId="{ACEE9FE7-D00C-5848-9461-DCBE6BD38872}" type="presOf" srcId="{F6F8C872-C499-1545-8F96-9FCFA4C9DE57}" destId="{BD52F2C1-B90E-FA4D-B773-B8BC70E329B7}" srcOrd="0" destOrd="0" presId="urn:microsoft.com/office/officeart/2005/8/layout/process1"/>
    <dgm:cxn modelId="{7019CFEC-C354-0E49-B3A4-218309CC2526}" type="presOf" srcId="{95DD00E7-D5BF-2E48-894B-9B15C90773C8}" destId="{0C98CC7F-41B6-804A-B84B-570938B176C0}" srcOrd="0" destOrd="0" presId="urn:microsoft.com/office/officeart/2005/8/layout/process1"/>
    <dgm:cxn modelId="{95C21FFB-75E6-464D-B513-615623D39C8D}" type="presOf" srcId="{E0EA2296-46DD-9B44-8988-E2DA8AD812B9}" destId="{952BAF24-FF98-4943-901B-FF8CD4A24350}" srcOrd="0" destOrd="0" presId="urn:microsoft.com/office/officeart/2005/8/layout/process1"/>
    <dgm:cxn modelId="{3A8CE2F0-5022-2C4E-8043-5EF2FB0935E6}" type="presParOf" srcId="{0C98CC7F-41B6-804A-B84B-570938B176C0}" destId="{E4F3A9DC-7020-BE4A-9990-8819083661C3}" srcOrd="0" destOrd="0" presId="urn:microsoft.com/office/officeart/2005/8/layout/process1"/>
    <dgm:cxn modelId="{8F89966E-74B2-824A-A8C7-276BB6AAF0FE}" type="presParOf" srcId="{0C98CC7F-41B6-804A-B84B-570938B176C0}" destId="{952BAF24-FF98-4943-901B-FF8CD4A24350}" srcOrd="1" destOrd="0" presId="urn:microsoft.com/office/officeart/2005/8/layout/process1"/>
    <dgm:cxn modelId="{5E2E0E58-6ABA-7E40-8461-22F1CA9E31E0}" type="presParOf" srcId="{952BAF24-FF98-4943-901B-FF8CD4A24350}" destId="{54832BD3-6191-B140-9CC7-E1EFBE17BA47}" srcOrd="0" destOrd="0" presId="urn:microsoft.com/office/officeart/2005/8/layout/process1"/>
    <dgm:cxn modelId="{31213E8C-2FA0-024B-B230-5DABBBB740BA}" type="presParOf" srcId="{0C98CC7F-41B6-804A-B84B-570938B176C0}" destId="{33FF3E0B-E161-BF49-BDB5-CF015970D819}" srcOrd="2" destOrd="0" presId="urn:microsoft.com/office/officeart/2005/8/layout/process1"/>
    <dgm:cxn modelId="{4525AE6A-337E-8045-8672-46FED42D5AA2}" type="presParOf" srcId="{0C98CC7F-41B6-804A-B84B-570938B176C0}" destId="{6E0784F6-61A6-DB4A-AA6B-6E7F8291D7EF}" srcOrd="3" destOrd="0" presId="urn:microsoft.com/office/officeart/2005/8/layout/process1"/>
    <dgm:cxn modelId="{A7E3BFC8-ACA0-B340-BB10-228DB2925104}" type="presParOf" srcId="{6E0784F6-61A6-DB4A-AA6B-6E7F8291D7EF}" destId="{4FD1EE41-DCB4-6A45-BDA8-FBBB53590BCE}" srcOrd="0" destOrd="0" presId="urn:microsoft.com/office/officeart/2005/8/layout/process1"/>
    <dgm:cxn modelId="{11434506-3403-B347-9A1C-FF56F7E600F7}" type="presParOf" srcId="{0C98CC7F-41B6-804A-B84B-570938B176C0}" destId="{F5798BBA-85BC-D54C-8B62-905947B138F6}" srcOrd="4" destOrd="0" presId="urn:microsoft.com/office/officeart/2005/8/layout/process1"/>
    <dgm:cxn modelId="{24872642-0616-7142-808C-EF1303981D3E}" type="presParOf" srcId="{0C98CC7F-41B6-804A-B84B-570938B176C0}" destId="{4D6A9CC2-054C-4842-A09C-EFC0E7294B90}" srcOrd="5" destOrd="0" presId="urn:microsoft.com/office/officeart/2005/8/layout/process1"/>
    <dgm:cxn modelId="{2A8FFB19-A30E-D04B-8F96-3618F76CE302}" type="presParOf" srcId="{4D6A9CC2-054C-4842-A09C-EFC0E7294B90}" destId="{D16569A8-B81C-4445-9EDC-07235A4BE069}" srcOrd="0" destOrd="0" presId="urn:microsoft.com/office/officeart/2005/8/layout/process1"/>
    <dgm:cxn modelId="{119FA099-98A9-584E-BBC8-598E9097E9CE}" type="presParOf" srcId="{0C98CC7F-41B6-804A-B84B-570938B176C0}" destId="{BD52F2C1-B90E-FA4D-B773-B8BC70E329B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3A9DC-7020-BE4A-9990-8819083661C3}">
      <dsp:nvSpPr>
        <dsp:cNvPr id="0" name=""/>
        <dsp:cNvSpPr/>
      </dsp:nvSpPr>
      <dsp:spPr>
        <a:xfrm>
          <a:off x="3111" y="499859"/>
          <a:ext cx="1360427" cy="8162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Classification</a:t>
          </a:r>
        </a:p>
      </dsp:txBody>
      <dsp:txXfrm>
        <a:off x="27018" y="523766"/>
        <a:ext cx="1312613" cy="768442"/>
      </dsp:txXfrm>
    </dsp:sp>
    <dsp:sp modelId="{952BAF24-FF98-4943-901B-FF8CD4A24350}">
      <dsp:nvSpPr>
        <dsp:cNvPr id="0" name=""/>
        <dsp:cNvSpPr/>
      </dsp:nvSpPr>
      <dsp:spPr>
        <a:xfrm>
          <a:off x="1499582" y="739294"/>
          <a:ext cx="288410" cy="337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1499582" y="806771"/>
        <a:ext cx="201887" cy="202432"/>
      </dsp:txXfrm>
    </dsp:sp>
    <dsp:sp modelId="{33FF3E0B-E161-BF49-BDB5-CF015970D819}">
      <dsp:nvSpPr>
        <dsp:cNvPr id="0" name=""/>
        <dsp:cNvSpPr/>
      </dsp:nvSpPr>
      <dsp:spPr>
        <a:xfrm>
          <a:off x="1907710" y="499859"/>
          <a:ext cx="1360427" cy="8162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Completion</a:t>
          </a:r>
        </a:p>
      </dsp:txBody>
      <dsp:txXfrm>
        <a:off x="1931617" y="523766"/>
        <a:ext cx="1312613" cy="768442"/>
      </dsp:txXfrm>
    </dsp:sp>
    <dsp:sp modelId="{6E0784F6-61A6-DB4A-AA6B-6E7F8291D7EF}">
      <dsp:nvSpPr>
        <dsp:cNvPr id="0" name=""/>
        <dsp:cNvSpPr/>
      </dsp:nvSpPr>
      <dsp:spPr>
        <a:xfrm>
          <a:off x="3404181" y="739294"/>
          <a:ext cx="288410" cy="337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3404181" y="806771"/>
        <a:ext cx="201887" cy="202432"/>
      </dsp:txXfrm>
    </dsp:sp>
    <dsp:sp modelId="{F5798BBA-85BC-D54C-8B62-905947B138F6}">
      <dsp:nvSpPr>
        <dsp:cNvPr id="0" name=""/>
        <dsp:cNvSpPr/>
      </dsp:nvSpPr>
      <dsp:spPr>
        <a:xfrm>
          <a:off x="3812309" y="499859"/>
          <a:ext cx="1360427" cy="8162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Spellcheck</a:t>
          </a:r>
        </a:p>
      </dsp:txBody>
      <dsp:txXfrm>
        <a:off x="3836216" y="523766"/>
        <a:ext cx="1312613" cy="768442"/>
      </dsp:txXfrm>
    </dsp:sp>
    <dsp:sp modelId="{4D6A9CC2-054C-4842-A09C-EFC0E7294B90}">
      <dsp:nvSpPr>
        <dsp:cNvPr id="0" name=""/>
        <dsp:cNvSpPr/>
      </dsp:nvSpPr>
      <dsp:spPr>
        <a:xfrm>
          <a:off x="5308780" y="739294"/>
          <a:ext cx="288410" cy="3373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5308780" y="806771"/>
        <a:ext cx="201887" cy="202432"/>
      </dsp:txXfrm>
    </dsp:sp>
    <dsp:sp modelId="{BD52F2C1-B90E-FA4D-B773-B8BC70E329B7}">
      <dsp:nvSpPr>
        <dsp:cNvPr id="0" name=""/>
        <dsp:cNvSpPr/>
      </dsp:nvSpPr>
      <dsp:spPr>
        <a:xfrm>
          <a:off x="5716908" y="499859"/>
          <a:ext cx="1360427" cy="816256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FTS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Match</a:t>
          </a:r>
        </a:p>
      </dsp:txBody>
      <dsp:txXfrm>
        <a:off x="5740815" y="523766"/>
        <a:ext cx="1312613" cy="7684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C5079C-51EB-49BA-A83C-6A7D7B6802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96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5B1F0-7ABF-4EE9-8DD6-B5678A5E7112}" type="datetimeFigureOut">
              <a:rPr lang="en-US" smtClean="0"/>
              <a:pPr/>
              <a:t>6/28/18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A5668-264A-4669-A9C0-D9FE6387C5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0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Fotolia_112610468_XL.jpg" descr="/Users/StefanieSchulz/Desktop/Kunden/NDS/NDS_Feindaten/Fotolia_112610468_XL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>
            <a:fillRect/>
          </a:stretch>
        </p:blipFill>
        <p:spPr>
          <a:xfrm flipH="1">
            <a:off x="-8626" y="0"/>
            <a:ext cx="9152626" cy="6363760"/>
          </a:xfrm>
          <a:prstGeom prst="rect">
            <a:avLst/>
          </a:prstGeom>
        </p:spPr>
      </p:pic>
      <p:grpSp>
        <p:nvGrpSpPr>
          <p:cNvPr id="25" name="Gruppierung 4"/>
          <p:cNvGrpSpPr/>
          <p:nvPr userDrawn="1"/>
        </p:nvGrpSpPr>
        <p:grpSpPr>
          <a:xfrm>
            <a:off x="531092" y="646545"/>
            <a:ext cx="3506356" cy="3495085"/>
            <a:chOff x="684644" y="519545"/>
            <a:chExt cx="4645724" cy="4630791"/>
          </a:xfrm>
        </p:grpSpPr>
        <p:sp>
          <p:nvSpPr>
            <p:cNvPr id="26" name="Abgerundetes Rechteck 25"/>
            <p:cNvSpPr/>
            <p:nvPr/>
          </p:nvSpPr>
          <p:spPr>
            <a:xfrm>
              <a:off x="684644" y="519545"/>
              <a:ext cx="3659909" cy="3659909"/>
            </a:xfrm>
            <a:prstGeom prst="roundRect">
              <a:avLst>
                <a:gd name="adj" fmla="val 0"/>
              </a:avLst>
            </a:prstGeom>
            <a:solidFill>
              <a:srgbClr val="E30513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7" name="Gruppierung 3"/>
            <p:cNvGrpSpPr/>
            <p:nvPr/>
          </p:nvGrpSpPr>
          <p:grpSpPr>
            <a:xfrm>
              <a:off x="3483539" y="3314934"/>
              <a:ext cx="1846829" cy="1835402"/>
              <a:chOff x="6130637" y="2782780"/>
              <a:chExt cx="2720778" cy="2703944"/>
            </a:xfrm>
            <a:noFill/>
          </p:grpSpPr>
          <p:sp>
            <p:nvSpPr>
              <p:cNvPr id="28" name="Abgerundetes Rechteck 27"/>
              <p:cNvSpPr/>
              <p:nvPr/>
            </p:nvSpPr>
            <p:spPr>
              <a:xfrm>
                <a:off x="6130637" y="4201257"/>
                <a:ext cx="1285467" cy="1285467"/>
              </a:xfrm>
              <a:prstGeom prst="roundRect">
                <a:avLst>
                  <a:gd name="adj" fmla="val 0"/>
                </a:avLst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Abgerundetes Rechteck 28"/>
              <p:cNvSpPr/>
              <p:nvPr/>
            </p:nvSpPr>
            <p:spPr>
              <a:xfrm>
                <a:off x="7565948" y="4201257"/>
                <a:ext cx="1285467" cy="1285467"/>
              </a:xfrm>
              <a:prstGeom prst="roundRect">
                <a:avLst>
                  <a:gd name="adj" fmla="val 0"/>
                </a:avLst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Abgerundetes Rechteck 29"/>
              <p:cNvSpPr/>
              <p:nvPr/>
            </p:nvSpPr>
            <p:spPr>
              <a:xfrm>
                <a:off x="7565948" y="2782780"/>
                <a:ext cx="1285467" cy="1285467"/>
              </a:xfrm>
              <a:prstGeom prst="roundRect">
                <a:avLst>
                  <a:gd name="adj" fmla="val 0"/>
                </a:avLst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" name="Titel 1"/>
          <p:cNvSpPr>
            <a:spLocks noGrp="1" noChangeAspect="1"/>
          </p:cNvSpPr>
          <p:nvPr>
            <p:ph type="title"/>
          </p:nvPr>
        </p:nvSpPr>
        <p:spPr>
          <a:xfrm>
            <a:off x="532800" y="648000"/>
            <a:ext cx="2743056" cy="2761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F67ED1-9E57-4A9D-98F6-3E82101E7E59}" type="datetimeFigureOut">
              <a:rPr lang="en-US" smtClean="0"/>
              <a:pPr/>
              <a:t>6/28/18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67944" y="6356350"/>
            <a:ext cx="460851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6136A6-A353-4394-98CB-EF3A3408A5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Abgerundetes Rechteck 20"/>
          <p:cNvSpPr/>
          <p:nvPr userDrawn="1"/>
        </p:nvSpPr>
        <p:spPr>
          <a:xfrm>
            <a:off x="0" y="5576455"/>
            <a:ext cx="9144000" cy="1293090"/>
          </a:xfrm>
          <a:prstGeom prst="roundRect">
            <a:avLst>
              <a:gd name="adj" fmla="val 0"/>
            </a:avLst>
          </a:prstGeom>
          <a:solidFill>
            <a:srgbClr val="1429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21"/>
          <p:cNvCxnSpPr/>
          <p:nvPr userDrawn="1"/>
        </p:nvCxnSpPr>
        <p:spPr>
          <a:xfrm>
            <a:off x="5403273" y="6084455"/>
            <a:ext cx="0" cy="437556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Logo_negativ_Navi_rgb.gross.png" descr="/Users/StefanieSchulz/Desktop/Kunden/NDS/NDS_Powerpoint_Umsetzung/RZ/Logo_negativ_Navi_rgb.gros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4" y="5965656"/>
            <a:ext cx="4321033" cy="556356"/>
          </a:xfrm>
          <a:prstGeom prst="rect">
            <a:avLst/>
          </a:prstGeom>
        </p:spPr>
      </p:pic>
      <p:pic>
        <p:nvPicPr>
          <p:cNvPr id="24" name="Logo_OAF_RGB.png" descr="/Users/StefanieSchulz/Desktop/Kunden/NDS/NDS_Powerpoint_Umsetzung/Logo_OAF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294" y="6084455"/>
            <a:ext cx="849875" cy="5319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Fotolia_103440492_XXL.jpg" descr="/Users/StefanieSchulz/Desktop/Kunden/NDS/NDS_Feindaten/Fotolia_103440492_XXL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9144000" cy="6084455"/>
          </a:xfrm>
          <a:prstGeom prst="rect">
            <a:avLst/>
          </a:prstGeom>
        </p:spPr>
      </p:pic>
      <p:grpSp>
        <p:nvGrpSpPr>
          <p:cNvPr id="3" name="Gruppierung 4"/>
          <p:cNvGrpSpPr/>
          <p:nvPr userDrawn="1"/>
        </p:nvGrpSpPr>
        <p:grpSpPr>
          <a:xfrm>
            <a:off x="531092" y="646545"/>
            <a:ext cx="3506356" cy="3495085"/>
            <a:chOff x="684644" y="519545"/>
            <a:chExt cx="4645724" cy="4630791"/>
          </a:xfrm>
        </p:grpSpPr>
        <p:sp>
          <p:nvSpPr>
            <p:cNvPr id="26" name="Abgerundetes Rechteck 25"/>
            <p:cNvSpPr/>
            <p:nvPr/>
          </p:nvSpPr>
          <p:spPr>
            <a:xfrm>
              <a:off x="684644" y="519545"/>
              <a:ext cx="3659909" cy="3659909"/>
            </a:xfrm>
            <a:prstGeom prst="roundRect">
              <a:avLst>
                <a:gd name="adj" fmla="val 0"/>
              </a:avLst>
            </a:prstGeom>
            <a:solidFill>
              <a:srgbClr val="E30513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7" name="Gruppierung 3"/>
            <p:cNvGrpSpPr/>
            <p:nvPr/>
          </p:nvGrpSpPr>
          <p:grpSpPr>
            <a:xfrm>
              <a:off x="3483539" y="3314934"/>
              <a:ext cx="1846829" cy="1835402"/>
              <a:chOff x="6130637" y="2782780"/>
              <a:chExt cx="2720778" cy="2703944"/>
            </a:xfrm>
            <a:noFill/>
          </p:grpSpPr>
          <p:sp>
            <p:nvSpPr>
              <p:cNvPr id="28" name="Abgerundetes Rechteck 27"/>
              <p:cNvSpPr/>
              <p:nvPr/>
            </p:nvSpPr>
            <p:spPr>
              <a:xfrm>
                <a:off x="6130637" y="4201257"/>
                <a:ext cx="1285467" cy="1285467"/>
              </a:xfrm>
              <a:prstGeom prst="roundRect">
                <a:avLst>
                  <a:gd name="adj" fmla="val 0"/>
                </a:avLst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Abgerundetes Rechteck 28"/>
              <p:cNvSpPr/>
              <p:nvPr/>
            </p:nvSpPr>
            <p:spPr>
              <a:xfrm>
                <a:off x="7565948" y="4201257"/>
                <a:ext cx="1285467" cy="1285467"/>
              </a:xfrm>
              <a:prstGeom prst="roundRect">
                <a:avLst>
                  <a:gd name="adj" fmla="val 0"/>
                </a:avLst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Abgerundetes Rechteck 29"/>
              <p:cNvSpPr/>
              <p:nvPr/>
            </p:nvSpPr>
            <p:spPr>
              <a:xfrm>
                <a:off x="7565948" y="2782780"/>
                <a:ext cx="1285467" cy="1285467"/>
              </a:xfrm>
              <a:prstGeom prst="roundRect">
                <a:avLst>
                  <a:gd name="adj" fmla="val 0"/>
                </a:avLst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" name="Titel 1"/>
          <p:cNvSpPr>
            <a:spLocks noGrp="1" noChangeAspect="1"/>
          </p:cNvSpPr>
          <p:nvPr>
            <p:ph type="title"/>
          </p:nvPr>
        </p:nvSpPr>
        <p:spPr>
          <a:xfrm>
            <a:off x="532800" y="648000"/>
            <a:ext cx="2743056" cy="2761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F67ED1-9E57-4A9D-98F6-3E82101E7E59}" type="datetimeFigureOut">
              <a:rPr lang="en-US" smtClean="0"/>
              <a:pPr/>
              <a:t>6/28/18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67944" y="6356350"/>
            <a:ext cx="460851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6136A6-A353-4394-98CB-EF3A3408A5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Abgerundetes Rechteck 20"/>
          <p:cNvSpPr/>
          <p:nvPr userDrawn="1"/>
        </p:nvSpPr>
        <p:spPr>
          <a:xfrm>
            <a:off x="0" y="5576455"/>
            <a:ext cx="9144000" cy="1293090"/>
          </a:xfrm>
          <a:prstGeom prst="roundRect">
            <a:avLst>
              <a:gd name="adj" fmla="val 0"/>
            </a:avLst>
          </a:prstGeom>
          <a:solidFill>
            <a:srgbClr val="1429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21"/>
          <p:cNvCxnSpPr/>
          <p:nvPr userDrawn="1"/>
        </p:nvCxnSpPr>
        <p:spPr>
          <a:xfrm>
            <a:off x="5403273" y="6084455"/>
            <a:ext cx="0" cy="437556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Logo_negativ_Navi_rgb.gross.png" descr="/Users/StefanieSchulz/Desktop/Kunden/NDS/NDS_Powerpoint_Umsetzung/RZ/Logo_negativ_Navi_rgb.gros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4" y="5965656"/>
            <a:ext cx="4321033" cy="556356"/>
          </a:xfrm>
          <a:prstGeom prst="rect">
            <a:avLst/>
          </a:prstGeom>
        </p:spPr>
      </p:pic>
      <p:pic>
        <p:nvPicPr>
          <p:cNvPr id="24" name="Logo_OAF_RGB.png" descr="/Users/StefanieSchulz/Desktop/Kunden/NDS/NDS_Powerpoint_Umsetzung/Logo_OAF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294" y="6084455"/>
            <a:ext cx="849875" cy="5319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Fotolia_104891480_XXL.jpg" descr="/Users/StefanieSchulz/Desktop/Kunden/NDS/NDS_Feindaten/Fotolia_104891480_XXL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691909"/>
          </a:xfrm>
          <a:prstGeom prst="rect">
            <a:avLst/>
          </a:prstGeom>
        </p:spPr>
      </p:pic>
      <p:grpSp>
        <p:nvGrpSpPr>
          <p:cNvPr id="3" name="Gruppierung 4"/>
          <p:cNvGrpSpPr/>
          <p:nvPr userDrawn="1"/>
        </p:nvGrpSpPr>
        <p:grpSpPr>
          <a:xfrm>
            <a:off x="531092" y="646545"/>
            <a:ext cx="3506356" cy="3495085"/>
            <a:chOff x="684644" y="519545"/>
            <a:chExt cx="4645724" cy="4630791"/>
          </a:xfrm>
        </p:grpSpPr>
        <p:sp>
          <p:nvSpPr>
            <p:cNvPr id="26" name="Abgerundetes Rechteck 25"/>
            <p:cNvSpPr/>
            <p:nvPr/>
          </p:nvSpPr>
          <p:spPr>
            <a:xfrm>
              <a:off x="684644" y="519545"/>
              <a:ext cx="3659909" cy="3659909"/>
            </a:xfrm>
            <a:prstGeom prst="roundRect">
              <a:avLst>
                <a:gd name="adj" fmla="val 0"/>
              </a:avLst>
            </a:prstGeom>
            <a:solidFill>
              <a:srgbClr val="E30513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7" name="Gruppierung 3"/>
            <p:cNvGrpSpPr/>
            <p:nvPr/>
          </p:nvGrpSpPr>
          <p:grpSpPr>
            <a:xfrm>
              <a:off x="3483539" y="3314934"/>
              <a:ext cx="1846829" cy="1835402"/>
              <a:chOff x="6130637" y="2782780"/>
              <a:chExt cx="2720778" cy="2703944"/>
            </a:xfrm>
            <a:noFill/>
          </p:grpSpPr>
          <p:sp>
            <p:nvSpPr>
              <p:cNvPr id="28" name="Abgerundetes Rechteck 27"/>
              <p:cNvSpPr/>
              <p:nvPr/>
            </p:nvSpPr>
            <p:spPr>
              <a:xfrm>
                <a:off x="6130637" y="4201257"/>
                <a:ext cx="1285467" cy="1285467"/>
              </a:xfrm>
              <a:prstGeom prst="roundRect">
                <a:avLst>
                  <a:gd name="adj" fmla="val 0"/>
                </a:avLst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Abgerundetes Rechteck 28"/>
              <p:cNvSpPr/>
              <p:nvPr/>
            </p:nvSpPr>
            <p:spPr>
              <a:xfrm>
                <a:off x="7565948" y="4201257"/>
                <a:ext cx="1285467" cy="1285467"/>
              </a:xfrm>
              <a:prstGeom prst="roundRect">
                <a:avLst>
                  <a:gd name="adj" fmla="val 0"/>
                </a:avLst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Abgerundetes Rechteck 29"/>
              <p:cNvSpPr/>
              <p:nvPr/>
            </p:nvSpPr>
            <p:spPr>
              <a:xfrm>
                <a:off x="7565948" y="2782780"/>
                <a:ext cx="1285467" cy="1285467"/>
              </a:xfrm>
              <a:prstGeom prst="roundRect">
                <a:avLst>
                  <a:gd name="adj" fmla="val 0"/>
                </a:avLst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" name="Titel 1"/>
          <p:cNvSpPr>
            <a:spLocks noGrp="1" noChangeAspect="1"/>
          </p:cNvSpPr>
          <p:nvPr>
            <p:ph type="title"/>
          </p:nvPr>
        </p:nvSpPr>
        <p:spPr>
          <a:xfrm>
            <a:off x="532800" y="648000"/>
            <a:ext cx="2743056" cy="2761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F67ED1-9E57-4A9D-98F6-3E82101E7E59}" type="datetimeFigureOut">
              <a:rPr lang="en-US" smtClean="0"/>
              <a:pPr/>
              <a:t>6/28/18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67944" y="6356350"/>
            <a:ext cx="460851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6136A6-A353-4394-98CB-EF3A3408A5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Abgerundetes Rechteck 20"/>
          <p:cNvSpPr/>
          <p:nvPr userDrawn="1"/>
        </p:nvSpPr>
        <p:spPr>
          <a:xfrm>
            <a:off x="0" y="5576455"/>
            <a:ext cx="9144000" cy="1293090"/>
          </a:xfrm>
          <a:prstGeom prst="roundRect">
            <a:avLst>
              <a:gd name="adj" fmla="val 0"/>
            </a:avLst>
          </a:prstGeom>
          <a:solidFill>
            <a:srgbClr val="1429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21"/>
          <p:cNvCxnSpPr/>
          <p:nvPr userDrawn="1"/>
        </p:nvCxnSpPr>
        <p:spPr>
          <a:xfrm>
            <a:off x="5403273" y="6084455"/>
            <a:ext cx="0" cy="437556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Logo_negativ_Navi_rgb.gross.png" descr="/Users/StefanieSchulz/Desktop/Kunden/NDS/NDS_Powerpoint_Umsetzung/RZ/Logo_negativ_Navi_rgb.gros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4" y="5965656"/>
            <a:ext cx="4321033" cy="556356"/>
          </a:xfrm>
          <a:prstGeom prst="rect">
            <a:avLst/>
          </a:prstGeom>
        </p:spPr>
      </p:pic>
      <p:pic>
        <p:nvPicPr>
          <p:cNvPr id="24" name="Logo_OAF_RGB.png" descr="/Users/StefanieSchulz/Desktop/Kunden/NDS/NDS_Powerpoint_Umsetzung/Logo_OAF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294" y="6084455"/>
            <a:ext cx="849875" cy="5319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ntergrund_vario4_hell_Fotolia_79777737_XXL.jpg" descr="/Users/StefanieSchulz/Desktop/Kunden/NDS/NDS_Powerpoint_Umsetzung/RZ/Hintergrund_vario4_hell_Fotolia_79777737_XXL.jpg"/>
          <p:cNvPicPr>
            <a:picLocks noChangeAspect="1"/>
          </p:cNvPicPr>
          <p:nvPr userDrawn="1"/>
        </p:nvPicPr>
        <p:blipFill>
          <a:blip r:embed="rId2" cstate="screen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736614"/>
          </a:xfrm>
          <a:prstGeom prst="rect">
            <a:avLst/>
          </a:prstGeom>
        </p:spPr>
      </p:pic>
      <p:sp>
        <p:nvSpPr>
          <p:cNvPr id="18" name="Abgerundetes Rechteck 17"/>
          <p:cNvSpPr/>
          <p:nvPr userDrawn="1"/>
        </p:nvSpPr>
        <p:spPr>
          <a:xfrm>
            <a:off x="0" y="4736614"/>
            <a:ext cx="9144000" cy="2132931"/>
          </a:xfrm>
          <a:prstGeom prst="roundRect">
            <a:avLst>
              <a:gd name="adj" fmla="val 0"/>
            </a:avLst>
          </a:prstGeom>
          <a:solidFill>
            <a:srgbClr val="1429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bgerundetes Rechteck 18"/>
          <p:cNvSpPr/>
          <p:nvPr userDrawn="1"/>
        </p:nvSpPr>
        <p:spPr>
          <a:xfrm>
            <a:off x="1154546" y="439742"/>
            <a:ext cx="3659909" cy="3659909"/>
          </a:xfrm>
          <a:prstGeom prst="roundRect">
            <a:avLst>
              <a:gd name="adj" fmla="val 0"/>
            </a:avLst>
          </a:prstGeom>
          <a:solidFill>
            <a:srgbClr val="E30513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24"/>
          <p:cNvCxnSpPr/>
          <p:nvPr userDrawn="1"/>
        </p:nvCxnSpPr>
        <p:spPr>
          <a:xfrm>
            <a:off x="5403273" y="6084455"/>
            <a:ext cx="0" cy="437556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Logo_negativ_Navi_rgb.gross.png" descr="/Users/StefanieSchulz/Desktop/Kunden/NDS/NDS_Powerpoint_Umsetzung/RZ/Logo_negativ_Navi_rgb.gros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4" y="5965656"/>
            <a:ext cx="4321033" cy="556356"/>
          </a:xfrm>
          <a:prstGeom prst="rect">
            <a:avLst/>
          </a:prstGeom>
        </p:spPr>
      </p:pic>
      <p:pic>
        <p:nvPicPr>
          <p:cNvPr id="31" name="Logo_OAF_RGB.png" descr="/Users/StefanieSchulz/Desktop/Kunden/NDS/NDS_Powerpoint_Umsetzung/Logo_OAF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294" y="6084455"/>
            <a:ext cx="849875" cy="531952"/>
          </a:xfrm>
          <a:prstGeom prst="rect">
            <a:avLst/>
          </a:prstGeom>
        </p:spPr>
      </p:pic>
      <p:pic>
        <p:nvPicPr>
          <p:cNvPr id="33" name="kleines_quadrat_Fotolia_112610468_XL.jpg" descr="/Users/StefanieSchulz/Desktop/Kunden/NDS/NDS_Powerpoint_Umsetzung/RZ/kleines_quadrat_Fotolia_112610468_XL.jp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688" y="4233644"/>
            <a:ext cx="1296000" cy="1296000"/>
          </a:xfrm>
          <a:prstGeom prst="rect">
            <a:avLst/>
          </a:prstGeom>
        </p:spPr>
      </p:pic>
      <p:pic>
        <p:nvPicPr>
          <p:cNvPr id="34" name="kleines_quadrat_Fotolia_104891480_XXL.jpg" descr="/Users/StefanieSchulz/Desktop/Kunden/NDS/NDS_Powerpoint_Umsetzung/RZ/kleines_quadrat_Fotolia_104891480_XXL.jp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54" y="4233644"/>
            <a:ext cx="1296000" cy="1296000"/>
          </a:xfrm>
          <a:prstGeom prst="rect">
            <a:avLst/>
          </a:prstGeom>
        </p:spPr>
      </p:pic>
      <p:pic>
        <p:nvPicPr>
          <p:cNvPr id="35" name="kleines_quadrat_Fotolia_103440492_XXL.jpg" descr="/Users/StefanieSchulz/Desktop/Kunden/NDS/NDS_Powerpoint_Umsetzung/RZ/kleines_quadrat_Fotolia_103440492_XXL.jpg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688" y="2803651"/>
            <a:ext cx="1296000" cy="1296000"/>
          </a:xfrm>
          <a:prstGeom prst="rect">
            <a:avLst/>
          </a:prstGeom>
        </p:spPr>
      </p:pic>
      <p:sp>
        <p:nvSpPr>
          <p:cNvPr id="13" name="Titel 1"/>
          <p:cNvSpPr>
            <a:spLocks noGrp="1" noChangeAspect="1"/>
          </p:cNvSpPr>
          <p:nvPr>
            <p:ph type="title"/>
          </p:nvPr>
        </p:nvSpPr>
        <p:spPr>
          <a:xfrm>
            <a:off x="1187624" y="404664"/>
            <a:ext cx="3672408" cy="369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intergrund_vario1_hell_Fotolia_79777737_XXL.jpg" descr="/Users/StefanieSchulz/Desktop/Kunden/NDS/NDS_Powerpoint_Umsetzung/RZ/Hintergrund_vario1_hell_Fotolia_79777737_XXL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45"/>
            <a:ext cx="9144000" cy="6096000"/>
          </a:xfrm>
          <a:prstGeom prst="rect">
            <a:avLst/>
          </a:prstGeom>
        </p:spPr>
      </p:pic>
      <p:sp>
        <p:nvSpPr>
          <p:cNvPr id="18" name="Abgerundetes Rechteck 17"/>
          <p:cNvSpPr/>
          <p:nvPr userDrawn="1"/>
        </p:nvSpPr>
        <p:spPr>
          <a:xfrm>
            <a:off x="0" y="4736614"/>
            <a:ext cx="9144000" cy="2132931"/>
          </a:xfrm>
          <a:prstGeom prst="roundRect">
            <a:avLst>
              <a:gd name="adj" fmla="val 0"/>
            </a:avLst>
          </a:prstGeom>
          <a:solidFill>
            <a:srgbClr val="1429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bgerundetes Rechteck 18"/>
          <p:cNvSpPr/>
          <p:nvPr userDrawn="1"/>
        </p:nvSpPr>
        <p:spPr>
          <a:xfrm>
            <a:off x="1154546" y="439742"/>
            <a:ext cx="3659909" cy="3659909"/>
          </a:xfrm>
          <a:prstGeom prst="roundRect">
            <a:avLst>
              <a:gd name="adj" fmla="val 0"/>
            </a:avLst>
          </a:prstGeom>
          <a:solidFill>
            <a:srgbClr val="E30513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24"/>
          <p:cNvCxnSpPr/>
          <p:nvPr userDrawn="1"/>
        </p:nvCxnSpPr>
        <p:spPr>
          <a:xfrm>
            <a:off x="5403273" y="6084455"/>
            <a:ext cx="0" cy="437556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Logo_negativ_Navi_rgb.gross.png" descr="/Users/StefanieSchulz/Desktop/Kunden/NDS/NDS_Powerpoint_Umsetzung/RZ/Logo_negativ_Navi_rgb.gros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4" y="5965656"/>
            <a:ext cx="4321033" cy="556356"/>
          </a:xfrm>
          <a:prstGeom prst="rect">
            <a:avLst/>
          </a:prstGeom>
        </p:spPr>
      </p:pic>
      <p:pic>
        <p:nvPicPr>
          <p:cNvPr id="31" name="Logo_OAF_RGB.png" descr="/Users/StefanieSchulz/Desktop/Kunden/NDS/NDS_Powerpoint_Umsetzung/Logo_OAF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294" y="6084455"/>
            <a:ext cx="849875" cy="531952"/>
          </a:xfrm>
          <a:prstGeom prst="rect">
            <a:avLst/>
          </a:prstGeom>
        </p:spPr>
      </p:pic>
      <p:pic>
        <p:nvPicPr>
          <p:cNvPr id="33" name="kleines_quadrat_Fotolia_112610468_XL.jpg" descr="/Users/StefanieSchulz/Desktop/Kunden/NDS/NDS_Powerpoint_Umsetzung/RZ/kleines_quadrat_Fotolia_112610468_XL.jp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688" y="4233644"/>
            <a:ext cx="1296000" cy="1296000"/>
          </a:xfrm>
          <a:prstGeom prst="rect">
            <a:avLst/>
          </a:prstGeom>
        </p:spPr>
      </p:pic>
      <p:pic>
        <p:nvPicPr>
          <p:cNvPr id="34" name="kleines_quadrat_Fotolia_104891480_XXL.jpg" descr="/Users/StefanieSchulz/Desktop/Kunden/NDS/NDS_Powerpoint_Umsetzung/RZ/kleines_quadrat_Fotolia_104891480_XXL.jp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54" y="4233644"/>
            <a:ext cx="1296000" cy="1296000"/>
          </a:xfrm>
          <a:prstGeom prst="rect">
            <a:avLst/>
          </a:prstGeom>
        </p:spPr>
      </p:pic>
      <p:pic>
        <p:nvPicPr>
          <p:cNvPr id="35" name="kleines_quadrat_Fotolia_103440492_XXL.jpg" descr="/Users/StefanieSchulz/Desktop/Kunden/NDS/NDS_Powerpoint_Umsetzung/RZ/kleines_quadrat_Fotolia_103440492_XXL.jpg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688" y="2803651"/>
            <a:ext cx="1296000" cy="1296000"/>
          </a:xfrm>
          <a:prstGeom prst="rect">
            <a:avLst/>
          </a:prstGeom>
        </p:spPr>
      </p:pic>
      <p:sp>
        <p:nvSpPr>
          <p:cNvPr id="12" name="Titel 1"/>
          <p:cNvSpPr>
            <a:spLocks noGrp="1" noChangeAspect="1"/>
          </p:cNvSpPr>
          <p:nvPr>
            <p:ph type="title"/>
          </p:nvPr>
        </p:nvSpPr>
        <p:spPr>
          <a:xfrm>
            <a:off x="1187624" y="404664"/>
            <a:ext cx="3672408" cy="369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intergrund_vario2_hell_Fotolia_79777737_XXL.jpg" descr="/Users/StefanieSchulz/Desktop/Kunden/NDS/NDS_Powerpoint_Umsetzung/RZ/Hintergrund_vario2_hell_Fotolia_79777737_XXL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45"/>
            <a:ext cx="9144000" cy="6096000"/>
          </a:xfrm>
          <a:prstGeom prst="rect">
            <a:avLst/>
          </a:prstGeom>
        </p:spPr>
      </p:pic>
      <p:sp>
        <p:nvSpPr>
          <p:cNvPr id="18" name="Abgerundetes Rechteck 17"/>
          <p:cNvSpPr/>
          <p:nvPr userDrawn="1"/>
        </p:nvSpPr>
        <p:spPr>
          <a:xfrm>
            <a:off x="0" y="4736614"/>
            <a:ext cx="9144000" cy="2132931"/>
          </a:xfrm>
          <a:prstGeom prst="roundRect">
            <a:avLst>
              <a:gd name="adj" fmla="val 0"/>
            </a:avLst>
          </a:prstGeom>
          <a:solidFill>
            <a:srgbClr val="1429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bgerundetes Rechteck 18"/>
          <p:cNvSpPr/>
          <p:nvPr userDrawn="1"/>
        </p:nvSpPr>
        <p:spPr>
          <a:xfrm>
            <a:off x="1154546" y="439742"/>
            <a:ext cx="3659909" cy="3659909"/>
          </a:xfrm>
          <a:prstGeom prst="roundRect">
            <a:avLst>
              <a:gd name="adj" fmla="val 0"/>
            </a:avLst>
          </a:prstGeom>
          <a:solidFill>
            <a:srgbClr val="E30513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24"/>
          <p:cNvCxnSpPr/>
          <p:nvPr userDrawn="1"/>
        </p:nvCxnSpPr>
        <p:spPr>
          <a:xfrm>
            <a:off x="5403273" y="6084455"/>
            <a:ext cx="0" cy="437556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Logo_negativ_Navi_rgb.gross.png" descr="/Users/StefanieSchulz/Desktop/Kunden/NDS/NDS_Powerpoint_Umsetzung/RZ/Logo_negativ_Navi_rgb.gros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4" y="5965656"/>
            <a:ext cx="4321033" cy="556356"/>
          </a:xfrm>
          <a:prstGeom prst="rect">
            <a:avLst/>
          </a:prstGeom>
        </p:spPr>
      </p:pic>
      <p:pic>
        <p:nvPicPr>
          <p:cNvPr id="31" name="Logo_OAF_RGB.png" descr="/Users/StefanieSchulz/Desktop/Kunden/NDS/NDS_Powerpoint_Umsetzung/Logo_OAF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294" y="6084455"/>
            <a:ext cx="849875" cy="531952"/>
          </a:xfrm>
          <a:prstGeom prst="rect">
            <a:avLst/>
          </a:prstGeom>
        </p:spPr>
      </p:pic>
      <p:pic>
        <p:nvPicPr>
          <p:cNvPr id="33" name="kleines_quadrat_Fotolia_112610468_XL.jpg" descr="/Users/StefanieSchulz/Desktop/Kunden/NDS/NDS_Powerpoint_Umsetzung/RZ/kleines_quadrat_Fotolia_112610468_XL.jp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688" y="4233644"/>
            <a:ext cx="1296000" cy="1296000"/>
          </a:xfrm>
          <a:prstGeom prst="rect">
            <a:avLst/>
          </a:prstGeom>
        </p:spPr>
      </p:pic>
      <p:pic>
        <p:nvPicPr>
          <p:cNvPr id="34" name="kleines_quadrat_Fotolia_104891480_XXL.jpg" descr="/Users/StefanieSchulz/Desktop/Kunden/NDS/NDS_Powerpoint_Umsetzung/RZ/kleines_quadrat_Fotolia_104891480_XXL.jp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54" y="4233644"/>
            <a:ext cx="1296000" cy="1296000"/>
          </a:xfrm>
          <a:prstGeom prst="rect">
            <a:avLst/>
          </a:prstGeom>
        </p:spPr>
      </p:pic>
      <p:pic>
        <p:nvPicPr>
          <p:cNvPr id="35" name="kleines_quadrat_Fotolia_103440492_XXL.jpg" descr="/Users/StefanieSchulz/Desktop/Kunden/NDS/NDS_Powerpoint_Umsetzung/RZ/kleines_quadrat_Fotolia_103440492_XXL.jpg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688" y="2803651"/>
            <a:ext cx="1296000" cy="1296000"/>
          </a:xfrm>
          <a:prstGeom prst="rect">
            <a:avLst/>
          </a:prstGeom>
        </p:spPr>
      </p:pic>
      <p:sp>
        <p:nvSpPr>
          <p:cNvPr id="12" name="Titel 1"/>
          <p:cNvSpPr>
            <a:spLocks noGrp="1" noChangeAspect="1"/>
          </p:cNvSpPr>
          <p:nvPr>
            <p:ph type="title"/>
          </p:nvPr>
        </p:nvSpPr>
        <p:spPr>
          <a:xfrm>
            <a:off x="1187624" y="404664"/>
            <a:ext cx="3672408" cy="369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intergrund_vario3_hell_Fotolia_79777737_XXL.jpg" descr="/Users/StefanieSchulz/Desktop/Kunden/NDS/NDS_Powerpoint_Umsetzung/RZ/Hintergrund_vario3_hell_Fotolia_79777737_XXL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45"/>
            <a:ext cx="9144000" cy="4748159"/>
          </a:xfrm>
          <a:prstGeom prst="rect">
            <a:avLst/>
          </a:prstGeom>
        </p:spPr>
      </p:pic>
      <p:sp>
        <p:nvSpPr>
          <p:cNvPr id="18" name="Abgerundetes Rechteck 17"/>
          <p:cNvSpPr/>
          <p:nvPr userDrawn="1"/>
        </p:nvSpPr>
        <p:spPr>
          <a:xfrm>
            <a:off x="0" y="4736614"/>
            <a:ext cx="9144000" cy="2132931"/>
          </a:xfrm>
          <a:prstGeom prst="roundRect">
            <a:avLst>
              <a:gd name="adj" fmla="val 0"/>
            </a:avLst>
          </a:prstGeom>
          <a:solidFill>
            <a:srgbClr val="1429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bgerundetes Rechteck 18"/>
          <p:cNvSpPr/>
          <p:nvPr userDrawn="1"/>
        </p:nvSpPr>
        <p:spPr>
          <a:xfrm>
            <a:off x="1154546" y="439742"/>
            <a:ext cx="3659909" cy="3659909"/>
          </a:xfrm>
          <a:prstGeom prst="roundRect">
            <a:avLst>
              <a:gd name="adj" fmla="val 0"/>
            </a:avLst>
          </a:prstGeom>
          <a:solidFill>
            <a:srgbClr val="E30513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24"/>
          <p:cNvCxnSpPr/>
          <p:nvPr userDrawn="1"/>
        </p:nvCxnSpPr>
        <p:spPr>
          <a:xfrm>
            <a:off x="5403273" y="6084455"/>
            <a:ext cx="0" cy="437556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Logo_negativ_Navi_rgb.gross.png" descr="/Users/StefanieSchulz/Desktop/Kunden/NDS/NDS_Powerpoint_Umsetzung/RZ/Logo_negativ_Navi_rgb.gros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4" y="5965656"/>
            <a:ext cx="4321033" cy="556356"/>
          </a:xfrm>
          <a:prstGeom prst="rect">
            <a:avLst/>
          </a:prstGeom>
        </p:spPr>
      </p:pic>
      <p:pic>
        <p:nvPicPr>
          <p:cNvPr id="31" name="Logo_OAF_RGB.png" descr="/Users/StefanieSchulz/Desktop/Kunden/NDS/NDS_Powerpoint_Umsetzung/Logo_OAF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294" y="6084455"/>
            <a:ext cx="849875" cy="531952"/>
          </a:xfrm>
          <a:prstGeom prst="rect">
            <a:avLst/>
          </a:prstGeom>
        </p:spPr>
      </p:pic>
      <p:pic>
        <p:nvPicPr>
          <p:cNvPr id="33" name="kleines_quadrat_Fotolia_112610468_XL.jpg" descr="/Users/StefanieSchulz/Desktop/Kunden/NDS/NDS_Powerpoint_Umsetzung/RZ/kleines_quadrat_Fotolia_112610468_XL.jp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688" y="4233644"/>
            <a:ext cx="1296000" cy="1296000"/>
          </a:xfrm>
          <a:prstGeom prst="rect">
            <a:avLst/>
          </a:prstGeom>
        </p:spPr>
      </p:pic>
      <p:pic>
        <p:nvPicPr>
          <p:cNvPr id="34" name="kleines_quadrat_Fotolia_104891480_XXL.jpg" descr="/Users/StefanieSchulz/Desktop/Kunden/NDS/NDS_Powerpoint_Umsetzung/RZ/kleines_quadrat_Fotolia_104891480_XXL.jp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54" y="4233644"/>
            <a:ext cx="1296000" cy="1296000"/>
          </a:xfrm>
          <a:prstGeom prst="rect">
            <a:avLst/>
          </a:prstGeom>
        </p:spPr>
      </p:pic>
      <p:pic>
        <p:nvPicPr>
          <p:cNvPr id="35" name="kleines_quadrat_Fotolia_103440492_XXL.jpg" descr="/Users/StefanieSchulz/Desktop/Kunden/NDS/NDS_Powerpoint_Umsetzung/RZ/kleines_quadrat_Fotolia_103440492_XXL.jpg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688" y="2803651"/>
            <a:ext cx="1296000" cy="1296000"/>
          </a:xfrm>
          <a:prstGeom prst="rect">
            <a:avLst/>
          </a:prstGeom>
        </p:spPr>
      </p:pic>
      <p:sp>
        <p:nvSpPr>
          <p:cNvPr id="13" name="Titel 1"/>
          <p:cNvSpPr>
            <a:spLocks noGrp="1" noChangeAspect="1"/>
          </p:cNvSpPr>
          <p:nvPr>
            <p:ph type="title"/>
          </p:nvPr>
        </p:nvSpPr>
        <p:spPr>
          <a:xfrm>
            <a:off x="1187624" y="404664"/>
            <a:ext cx="3672408" cy="369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/>
          <p:cNvSpPr/>
          <p:nvPr userDrawn="1"/>
        </p:nvSpPr>
        <p:spPr>
          <a:xfrm>
            <a:off x="0" y="6138001"/>
            <a:ext cx="9144000" cy="719999"/>
          </a:xfrm>
          <a:prstGeom prst="roundRect">
            <a:avLst>
              <a:gd name="adj" fmla="val 0"/>
            </a:avLst>
          </a:prstGeom>
          <a:solidFill>
            <a:srgbClr val="1429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/>
          <p:cNvSpPr/>
          <p:nvPr userDrawn="1"/>
        </p:nvSpPr>
        <p:spPr>
          <a:xfrm>
            <a:off x="0" y="1"/>
            <a:ext cx="9144000" cy="476672"/>
          </a:xfrm>
          <a:prstGeom prst="roundRect">
            <a:avLst>
              <a:gd name="adj" fmla="val 0"/>
            </a:avLst>
          </a:prstGeom>
          <a:solidFill>
            <a:srgbClr val="1429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Logo_negativ_Navi_rgb.gross.png" descr="/Users/StefanieSchulz/Desktop/Kunden/NDS/NDS_Powerpoint_Umsetzung/RZ/Logo_negativ_Navi_rgb.gross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74" y="6275224"/>
            <a:ext cx="2657297" cy="342141"/>
          </a:xfrm>
          <a:prstGeom prst="rect">
            <a:avLst/>
          </a:prstGeom>
        </p:spPr>
      </p:pic>
      <p:sp>
        <p:nvSpPr>
          <p:cNvPr id="19" name="Textplatzhalt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6005"/>
            <a:ext cx="5616624" cy="40466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/>
              <a:t>Textmasterformate durch Klicken</a:t>
            </a:r>
          </a:p>
        </p:txBody>
      </p:sp>
      <p:sp>
        <p:nvSpPr>
          <p:cNvPr id="14" name="Fußzeilenplatzhalter 4"/>
          <p:cNvSpPr txBox="1">
            <a:spLocks/>
          </p:cNvSpPr>
          <p:nvPr userDrawn="1"/>
        </p:nvSpPr>
        <p:spPr bwMode="gray">
          <a:xfrm>
            <a:off x="4450132" y="6310291"/>
            <a:ext cx="440057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1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8" indent="0">
              <a:defRPr sz="800">
                <a:solidFill>
                  <a:schemeClr val="tx1"/>
                </a:solidFill>
              </a:defRPr>
            </a:lvl3pPr>
            <a:lvl4pPr marL="3175" indent="0">
              <a:defRPr sz="800">
                <a:solidFill>
                  <a:schemeClr val="tx1"/>
                </a:solidFill>
              </a:defRPr>
            </a:lvl4pPr>
            <a:lvl5pPr marL="3175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fld id="{B44BE934-4B81-4229-9A47-D55BFCEB9B9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platzhalter 20"/>
          <p:cNvSpPr>
            <a:spLocks noGrp="1" noChangeAspect="1"/>
          </p:cNvSpPr>
          <p:nvPr>
            <p:ph type="body" sz="quarter" idx="11"/>
          </p:nvPr>
        </p:nvSpPr>
        <p:spPr>
          <a:xfrm>
            <a:off x="209742" y="1407034"/>
            <a:ext cx="8640960" cy="4320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142941"/>
                </a:solidFill>
              </a:defRPr>
            </a:lvl1pPr>
            <a:lvl2pPr>
              <a:defRPr>
                <a:solidFill>
                  <a:srgbClr val="142941"/>
                </a:solidFill>
              </a:defRPr>
            </a:lvl2pPr>
            <a:lvl3pPr>
              <a:defRPr>
                <a:solidFill>
                  <a:srgbClr val="142941"/>
                </a:solidFill>
              </a:defRPr>
            </a:lvl3pPr>
            <a:lvl4pPr>
              <a:defRPr>
                <a:solidFill>
                  <a:srgbClr val="142941"/>
                </a:solidFill>
              </a:defRPr>
            </a:lvl4pPr>
            <a:lvl5pPr>
              <a:defRPr>
                <a:solidFill>
                  <a:srgbClr val="142941"/>
                </a:solidFill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9" r:id="rId4"/>
    <p:sldLayoutId id="2147483660" r:id="rId5"/>
    <p:sldLayoutId id="2147483661" r:id="rId6"/>
    <p:sldLayoutId id="2147483662" r:id="rId7"/>
    <p:sldLayoutId id="2147483655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jpg"/><Relationship Id="rId7" Type="http://schemas.microsoft.com/office/2007/relationships/hdphoto" Target="../media/hdphoto1.wdp"/><Relationship Id="rId12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microsoft.com/office/2007/relationships/hdphoto" Target="../media/hdphoto3.wdp"/><Relationship Id="rId5" Type="http://schemas.openxmlformats.org/officeDocument/2006/relationships/image" Target="../media/image17.png"/><Relationship Id="rId10" Type="http://schemas.openxmlformats.org/officeDocument/2006/relationships/image" Target="../media/image20.jp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WG1 Meeting</a:t>
            </a:r>
            <a:br>
              <a:rPr lang="de-DE" dirty="0"/>
            </a:br>
            <a:r>
              <a:rPr lang="de-DE" dirty="0" err="1"/>
              <a:t>Munich</a:t>
            </a:r>
            <a:br>
              <a:rPr lang="de-DE"/>
            </a:br>
            <a:r>
              <a:rPr lang="de-DE" sz="1800" b="0"/>
              <a:t>2017-12-07</a:t>
            </a:r>
            <a:br>
              <a:rPr lang="de-DE"/>
            </a:br>
            <a:br>
              <a:rPr lang="de-DE"/>
            </a:br>
            <a:r>
              <a:rPr lang="de-DE"/>
              <a:t>The </a:t>
            </a:r>
            <a:r>
              <a:rPr lang="de-DE" err="1"/>
              <a:t>What</a:t>
            </a:r>
            <a:r>
              <a:rPr lang="de-DE"/>
              <a:t>, </a:t>
            </a:r>
            <a:r>
              <a:rPr lang="de-DE" err="1"/>
              <a:t>Why</a:t>
            </a:r>
            <a:r>
              <a:rPr lang="de-DE"/>
              <a:t>, 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Deep</a:t>
            </a:r>
            <a:r>
              <a:rPr lang="de-DE"/>
              <a:t> </a:t>
            </a:r>
            <a:r>
              <a:rPr lang="de-DE" err="1"/>
              <a:t>Neural</a:t>
            </a:r>
            <a:r>
              <a:rPr lang="de-DE"/>
              <a:t> Networks </a:t>
            </a:r>
            <a:r>
              <a:rPr lang="de-DE" err="1"/>
              <a:t>and</a:t>
            </a:r>
            <a:r>
              <a:rPr lang="de-DE"/>
              <a:t> Location FTS</a:t>
            </a:r>
          </a:p>
        </p:txBody>
      </p:sp>
    </p:spTree>
    <p:extLst>
      <p:ext uri="{BB962C8B-B14F-4D97-AF65-F5344CB8AC3E}">
        <p14:creationId xmlns:p14="http://schemas.microsoft.com/office/powerpoint/2010/main" val="1775723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1D177D4D-57A7-4136-93D7-983C5D69F715}"/>
              </a:ext>
            </a:extLst>
          </p:cNvPr>
          <p:cNvSpPr txBox="1">
            <a:spLocks/>
          </p:cNvSpPr>
          <p:nvPr/>
        </p:nvSpPr>
        <p:spPr>
          <a:xfrm>
            <a:off x="314958" y="1305445"/>
            <a:ext cx="5481178" cy="485985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Best </a:t>
            </a:r>
            <a:r>
              <a:rPr lang="de-DE" dirty="0" err="1"/>
              <a:t>compressed</a:t>
            </a:r>
            <a:r>
              <a:rPr lang="de-DE" dirty="0"/>
              <a:t> </a:t>
            </a:r>
            <a:r>
              <a:rPr lang="de-DE" dirty="0" err="1"/>
              <a:t>string</a:t>
            </a:r>
            <a:r>
              <a:rPr lang="de-DE" dirty="0"/>
              <a:t> </a:t>
            </a:r>
            <a:r>
              <a:rPr lang="de-DE" dirty="0" err="1"/>
              <a:t>lookup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:</a:t>
            </a:r>
          </a:p>
          <a:p>
            <a:r>
              <a:rPr lang="de-DE" dirty="0"/>
              <a:t>DAWG</a:t>
            </a:r>
          </a:p>
          <a:p>
            <a:pPr lvl="1"/>
            <a:r>
              <a:rPr lang="de-DE" dirty="0" err="1"/>
              <a:t>Compress</a:t>
            </a:r>
            <a:r>
              <a:rPr lang="de-DE" dirty="0"/>
              <a:t> </a:t>
            </a:r>
            <a:r>
              <a:rPr lang="de-DE" dirty="0" err="1"/>
              <a:t>strings</a:t>
            </a:r>
            <a:r>
              <a:rPr lang="de-DE" dirty="0"/>
              <a:t> not just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, but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Directed</a:t>
            </a:r>
            <a:r>
              <a:rPr lang="de-DE" dirty="0"/>
              <a:t> </a:t>
            </a:r>
            <a:r>
              <a:rPr lang="de-DE" dirty="0" err="1"/>
              <a:t>Acyclic</a:t>
            </a:r>
            <a:r>
              <a:rPr lang="de-DE" dirty="0"/>
              <a:t> Graph (</a:t>
            </a:r>
            <a:r>
              <a:rPr lang="de-DE" dirty="0" err="1"/>
              <a:t>Automaton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Tokenization</a:t>
            </a:r>
            <a:r>
              <a:rPr lang="de-DE" dirty="0"/>
              <a:t>, </a:t>
            </a:r>
            <a:r>
              <a:rPr lang="de-DE" dirty="0" err="1"/>
              <a:t>Spellcheck</a:t>
            </a:r>
            <a:r>
              <a:rPr lang="de-DE" dirty="0"/>
              <a:t>, </a:t>
            </a:r>
            <a:r>
              <a:rPr lang="de-DE" dirty="0" err="1"/>
              <a:t>Completion</a:t>
            </a:r>
            <a:endParaRPr lang="de-DE" dirty="0"/>
          </a:p>
          <a:p>
            <a:r>
              <a:rPr lang="de-DE" dirty="0"/>
              <a:t>2.2 GB </a:t>
            </a:r>
            <a:r>
              <a:rPr lang="de-DE" dirty="0" err="1"/>
              <a:t>index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d=2</a:t>
            </a:r>
          </a:p>
          <a:p>
            <a:r>
              <a:rPr lang="de-DE" dirty="0">
                <a:solidFill>
                  <a:schemeClr val="accent6"/>
                </a:solidFill>
              </a:rPr>
              <a:t>670 MB </a:t>
            </a:r>
            <a:r>
              <a:rPr lang="de-DE" dirty="0" err="1">
                <a:solidFill>
                  <a:schemeClr val="accent6"/>
                </a:solidFill>
              </a:rPr>
              <a:t>for</a:t>
            </a:r>
            <a:r>
              <a:rPr lang="de-DE" dirty="0">
                <a:solidFill>
                  <a:schemeClr val="accent6"/>
                </a:solidFill>
              </a:rPr>
              <a:t> d=1</a:t>
            </a:r>
          </a:p>
          <a:p>
            <a:r>
              <a:rPr lang="de-DE" dirty="0"/>
              <a:t>30 MB </a:t>
            </a:r>
            <a:r>
              <a:rPr lang="de-DE" dirty="0" err="1"/>
              <a:t>for</a:t>
            </a:r>
            <a:r>
              <a:rPr lang="de-DE" dirty="0"/>
              <a:t> d=0 (</a:t>
            </a:r>
            <a:r>
              <a:rPr lang="de-DE" dirty="0" err="1"/>
              <a:t>poor</a:t>
            </a:r>
            <a:r>
              <a:rPr lang="de-DE" dirty="0"/>
              <a:t> </a:t>
            </a:r>
            <a:r>
              <a:rPr lang="de-DE" dirty="0" err="1"/>
              <a:t>spellcheck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923" y="1307080"/>
            <a:ext cx="3236533" cy="3689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6719" y="720670"/>
            <a:ext cx="8389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What's the very best we could do </a:t>
            </a:r>
            <a:r>
              <a:rPr lang="en-US" sz="3200" b="1" dirty="0"/>
              <a:t>without</a:t>
            </a:r>
            <a:r>
              <a:rPr lang="en-US" sz="3200" dirty="0"/>
              <a:t> NNs?</a:t>
            </a:r>
          </a:p>
        </p:txBody>
      </p:sp>
    </p:spTree>
    <p:extLst>
      <p:ext uri="{BB962C8B-B14F-4D97-AF65-F5344CB8AC3E}">
        <p14:creationId xmlns:p14="http://schemas.microsoft.com/office/powerpoint/2010/main" val="1682154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1D177D4D-57A7-4136-93D7-983C5D69F715}"/>
              </a:ext>
            </a:extLst>
          </p:cNvPr>
          <p:cNvSpPr txBox="1">
            <a:spLocks/>
          </p:cNvSpPr>
          <p:nvPr/>
        </p:nvSpPr>
        <p:spPr>
          <a:xfrm>
            <a:off x="685939" y="2708920"/>
            <a:ext cx="8001458" cy="115212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dirty="0" err="1"/>
              <a:t>Reduce</a:t>
            </a:r>
            <a:r>
              <a:rPr lang="de-DE" dirty="0"/>
              <a:t> total </a:t>
            </a:r>
            <a:r>
              <a:rPr lang="de-DE" dirty="0" err="1"/>
              <a:t>index+model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150 MB</a:t>
            </a:r>
          </a:p>
          <a:p>
            <a:pPr marL="0" indent="0" algn="ctr">
              <a:buNone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spellcheck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6719" y="720670"/>
            <a:ext cx="8389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could be achieved </a:t>
            </a:r>
            <a:r>
              <a:rPr lang="en-US" sz="3200" b="1" dirty="0"/>
              <a:t>with</a:t>
            </a:r>
            <a:r>
              <a:rPr lang="en-US" sz="3200" dirty="0"/>
              <a:t> NNs?</a:t>
            </a:r>
          </a:p>
        </p:txBody>
      </p:sp>
    </p:spTree>
    <p:extLst>
      <p:ext uri="{BB962C8B-B14F-4D97-AF65-F5344CB8AC3E}">
        <p14:creationId xmlns:p14="http://schemas.microsoft.com/office/powerpoint/2010/main" val="1222080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Network Basics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1D177D4D-57A7-4136-93D7-983C5D69F715}"/>
              </a:ext>
            </a:extLst>
          </p:cNvPr>
          <p:cNvSpPr txBox="1">
            <a:spLocks/>
          </p:cNvSpPr>
          <p:nvPr/>
        </p:nvSpPr>
        <p:spPr>
          <a:xfrm>
            <a:off x="314958" y="908720"/>
            <a:ext cx="4792120" cy="233957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e-DE" dirty="0"/>
              <a:t>1950s:</a:t>
            </a:r>
          </a:p>
          <a:p>
            <a:pPr lvl="1">
              <a:buFontTx/>
              <a:buChar char="-"/>
            </a:pPr>
            <a:r>
              <a:rPr lang="de-DE" dirty="0" err="1"/>
              <a:t>Perceptrons</a:t>
            </a:r>
            <a:endParaRPr lang="de-DE" dirty="0"/>
          </a:p>
          <a:p>
            <a:pPr lvl="1">
              <a:buFontTx/>
              <a:buChar char="-"/>
            </a:pPr>
            <a:r>
              <a:rPr lang="de-DE" dirty="0"/>
              <a:t>Gradient </a:t>
            </a:r>
            <a:r>
              <a:rPr lang="de-DE" dirty="0" err="1"/>
              <a:t>descent</a:t>
            </a:r>
            <a:endParaRPr lang="de-DE" dirty="0"/>
          </a:p>
          <a:p>
            <a:pPr>
              <a:buFontTx/>
              <a:buChar char="-"/>
            </a:pPr>
            <a:r>
              <a:rPr lang="de-DE" dirty="0"/>
              <a:t>XOR-Problem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01" b="21356"/>
          <a:stretch/>
        </p:blipFill>
        <p:spPr>
          <a:xfrm>
            <a:off x="5004048" y="3032275"/>
            <a:ext cx="3915242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6" b="84"/>
          <a:stretch/>
        </p:blipFill>
        <p:spPr>
          <a:xfrm>
            <a:off x="2982710" y="2622962"/>
            <a:ext cx="1744318" cy="30025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83" y="908720"/>
            <a:ext cx="4011324" cy="19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57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Network Basics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1D177D4D-57A7-4136-93D7-983C5D69F715}"/>
              </a:ext>
            </a:extLst>
          </p:cNvPr>
          <p:cNvSpPr txBox="1">
            <a:spLocks/>
          </p:cNvSpPr>
          <p:nvPr/>
        </p:nvSpPr>
        <p:spPr>
          <a:xfrm>
            <a:off x="314958" y="908720"/>
            <a:ext cx="8001458" cy="48598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e-DE" dirty="0"/>
              <a:t>1980s:</a:t>
            </a:r>
          </a:p>
          <a:p>
            <a:pPr lvl="1">
              <a:buFontTx/>
              <a:buChar char="-"/>
            </a:pPr>
            <a:r>
              <a:rPr lang="de-DE" dirty="0"/>
              <a:t>Geoffrey </a:t>
            </a:r>
            <a:r>
              <a:rPr lang="de-DE" dirty="0" err="1"/>
              <a:t>Hinton</a:t>
            </a:r>
            <a:r>
              <a:rPr lang="de-DE" dirty="0"/>
              <a:t>:</a:t>
            </a:r>
          </a:p>
          <a:p>
            <a:pPr lvl="1">
              <a:buFontTx/>
              <a:buChar char="-"/>
            </a:pPr>
            <a:r>
              <a:rPr lang="de-DE" dirty="0"/>
              <a:t>Hidden Neuron </a:t>
            </a:r>
            <a:r>
              <a:rPr lang="de-DE" dirty="0" err="1"/>
              <a:t>Layers</a:t>
            </a:r>
            <a:r>
              <a:rPr lang="de-DE" dirty="0"/>
              <a:t>, Backpropagation </a:t>
            </a:r>
            <a:r>
              <a:rPr lang="de-DE" dirty="0" err="1"/>
              <a:t>of</a:t>
            </a:r>
            <a:r>
              <a:rPr lang="de-DE" dirty="0"/>
              <a:t> Error </a:t>
            </a:r>
          </a:p>
          <a:p>
            <a:pPr>
              <a:buFontTx/>
              <a:buChar char="-"/>
            </a:pPr>
            <a:r>
              <a:rPr lang="de-DE" dirty="0"/>
              <a:t>XOR-Problem </a:t>
            </a:r>
            <a:r>
              <a:rPr lang="de-DE" dirty="0" err="1"/>
              <a:t>solved</a:t>
            </a:r>
            <a:r>
              <a:rPr lang="de-DE" dirty="0"/>
              <a:t>: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81" y="2636912"/>
            <a:ext cx="6443591" cy="39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96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Network Basics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1D177D4D-57A7-4136-93D7-983C5D69F715}"/>
              </a:ext>
            </a:extLst>
          </p:cNvPr>
          <p:cNvSpPr txBox="1">
            <a:spLocks/>
          </p:cNvSpPr>
          <p:nvPr/>
        </p:nvSpPr>
        <p:spPr>
          <a:xfrm>
            <a:off x="314957" y="908720"/>
            <a:ext cx="8721539" cy="208823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e-DE" dirty="0" err="1"/>
              <a:t>Character</a:t>
            </a:r>
            <a:r>
              <a:rPr lang="de-DE" dirty="0"/>
              <a:t> </a:t>
            </a:r>
            <a:r>
              <a:rPr lang="de-DE" dirty="0" err="1"/>
              <a:t>recognition</a:t>
            </a:r>
            <a:endParaRPr lang="de-DE" dirty="0"/>
          </a:p>
          <a:p>
            <a:pPr lvl="1">
              <a:buFontTx/>
              <a:buChar char="-"/>
            </a:pPr>
            <a:r>
              <a:rPr lang="de-DE" dirty="0"/>
              <a:t>NIST (National Institute </a:t>
            </a:r>
            <a:r>
              <a:rPr lang="de-DE" dirty="0" err="1"/>
              <a:t>of</a:t>
            </a:r>
            <a:r>
              <a:rPr lang="de-DE" dirty="0"/>
              <a:t> Standards </a:t>
            </a:r>
            <a:r>
              <a:rPr lang="de-DE" dirty="0" err="1"/>
              <a:t>and</a:t>
            </a:r>
            <a:r>
              <a:rPr lang="de-DE" dirty="0"/>
              <a:t> Technology) </a:t>
            </a:r>
            <a:r>
              <a:rPr lang="de-DE" dirty="0" err="1"/>
              <a:t>published</a:t>
            </a:r>
            <a:r>
              <a:rPr lang="de-DE" dirty="0"/>
              <a:t> MNIST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digits</a:t>
            </a:r>
            <a:endParaRPr lang="de-DE" dirty="0"/>
          </a:p>
          <a:p>
            <a:pPr lvl="1">
              <a:buFontTx/>
              <a:buChar char="-"/>
            </a:pPr>
            <a:r>
              <a:rPr lang="de-DE" dirty="0"/>
              <a:t>28*28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greyscale</a:t>
            </a:r>
            <a:r>
              <a:rPr lang="de-DE" dirty="0"/>
              <a:t> = 784 </a:t>
            </a:r>
            <a:r>
              <a:rPr lang="de-DE" dirty="0" err="1"/>
              <a:t>features</a:t>
            </a:r>
            <a:r>
              <a:rPr lang="de-DE" dirty="0"/>
              <a:t> per </a:t>
            </a:r>
            <a:r>
              <a:rPr lang="de-DE" dirty="0" err="1"/>
              <a:t>character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57" y="3228704"/>
            <a:ext cx="3408040" cy="2556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240" y="3208100"/>
            <a:ext cx="4908224" cy="274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15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Network Basics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1D177D4D-57A7-4136-93D7-983C5D69F715}"/>
              </a:ext>
            </a:extLst>
          </p:cNvPr>
          <p:cNvSpPr txBox="1">
            <a:spLocks/>
          </p:cNvSpPr>
          <p:nvPr/>
        </p:nvSpPr>
        <p:spPr>
          <a:xfrm>
            <a:off x="314957" y="908721"/>
            <a:ext cx="8721539" cy="158417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e-DE" dirty="0" err="1"/>
              <a:t>Character</a:t>
            </a:r>
            <a:r>
              <a:rPr lang="de-DE" dirty="0"/>
              <a:t> </a:t>
            </a:r>
            <a:r>
              <a:rPr lang="de-DE" dirty="0" err="1"/>
              <a:t>autoencoding</a:t>
            </a:r>
            <a:r>
              <a:rPr lang="de-DE" dirty="0"/>
              <a:t> (2006)</a:t>
            </a:r>
          </a:p>
          <a:p>
            <a:pPr lvl="1"/>
            <a:r>
              <a:rPr lang="de-DE" dirty="0" err="1"/>
              <a:t>Compress</a:t>
            </a:r>
            <a:r>
              <a:rPr lang="de-DE" dirty="0"/>
              <a:t> </a:t>
            </a:r>
            <a:r>
              <a:rPr lang="de-DE" dirty="0">
                <a:solidFill>
                  <a:schemeClr val="accent6"/>
                </a:solidFill>
              </a:rPr>
              <a:t>784 </a:t>
            </a:r>
            <a:r>
              <a:rPr lang="de-DE" dirty="0" err="1">
                <a:solidFill>
                  <a:schemeClr val="accent6"/>
                </a:solidFill>
              </a:rPr>
              <a:t>dimensions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to</a:t>
            </a:r>
            <a:r>
              <a:rPr lang="de-DE" dirty="0">
                <a:solidFill>
                  <a:schemeClr val="accent6"/>
                </a:solidFill>
              </a:rPr>
              <a:t> 2 </a:t>
            </a:r>
            <a:r>
              <a:rPr lang="de-DE" dirty="0" err="1">
                <a:solidFill>
                  <a:schemeClr val="accent6"/>
                </a:solidFill>
              </a:rPr>
              <a:t>dimensions</a:t>
            </a:r>
            <a:endParaRPr lang="de-DE" dirty="0">
              <a:solidFill>
                <a:schemeClr val="accent6"/>
              </a:solidFill>
            </a:endParaRPr>
          </a:p>
          <a:p>
            <a:pPr lvl="1"/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2492896"/>
            <a:ext cx="8809255" cy="302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7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Network Basics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/>
          <a:stretch/>
        </p:blipFill>
        <p:spPr>
          <a:xfrm>
            <a:off x="1979712" y="692696"/>
            <a:ext cx="5256584" cy="531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36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Network Basics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1D177D4D-57A7-4136-93D7-983C5D69F715}"/>
              </a:ext>
            </a:extLst>
          </p:cNvPr>
          <p:cNvSpPr txBox="1">
            <a:spLocks/>
          </p:cNvSpPr>
          <p:nvPr/>
        </p:nvSpPr>
        <p:spPr>
          <a:xfrm>
            <a:off x="314957" y="908720"/>
            <a:ext cx="5553187" cy="208823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e-DE" dirty="0"/>
              <a:t>Word2Vec (2013)</a:t>
            </a:r>
          </a:p>
          <a:p>
            <a:pPr lvl="1"/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i="1" dirty="0" err="1">
                <a:solidFill>
                  <a:schemeClr val="accent6"/>
                </a:solidFill>
              </a:rPr>
              <a:t>autoencode</a:t>
            </a:r>
            <a:r>
              <a:rPr lang="de-DE" i="1" dirty="0">
                <a:solidFill>
                  <a:schemeClr val="accent6"/>
                </a:solidFill>
              </a:rPr>
              <a:t> </a:t>
            </a:r>
            <a:r>
              <a:rPr lang="de-DE" i="1" dirty="0" err="1">
                <a:solidFill>
                  <a:schemeClr val="accent6"/>
                </a:solidFill>
              </a:rPr>
              <a:t>the</a:t>
            </a:r>
            <a:r>
              <a:rPr lang="de-DE" i="1" dirty="0">
                <a:solidFill>
                  <a:schemeClr val="accent6"/>
                </a:solidFill>
              </a:rPr>
              <a:t> </a:t>
            </a:r>
            <a:r>
              <a:rPr lang="de-DE" i="1" dirty="0" err="1">
                <a:solidFill>
                  <a:schemeClr val="accent6"/>
                </a:solidFill>
              </a:rPr>
              <a:t>context</a:t>
            </a:r>
            <a:r>
              <a:rPr lang="de-DE" i="1" dirty="0">
                <a:solidFill>
                  <a:schemeClr val="accent6"/>
                </a:solidFill>
              </a:rPr>
              <a:t> </a:t>
            </a:r>
            <a:r>
              <a:rPr lang="de-DE" i="1" dirty="0" err="1">
                <a:solidFill>
                  <a:schemeClr val="accent6"/>
                </a:solidFill>
              </a:rPr>
              <a:t>of</a:t>
            </a:r>
            <a:r>
              <a:rPr lang="de-DE" i="1" dirty="0">
                <a:solidFill>
                  <a:schemeClr val="accent6"/>
                </a:solidFill>
              </a:rPr>
              <a:t> a </a:t>
            </a:r>
            <a:r>
              <a:rPr lang="de-DE" i="1" dirty="0" err="1">
                <a:solidFill>
                  <a:schemeClr val="accent6"/>
                </a:solidFill>
              </a:rPr>
              <a:t>word</a:t>
            </a:r>
            <a:endParaRPr lang="de-DE" i="1" dirty="0">
              <a:solidFill>
                <a:schemeClr val="accent6"/>
              </a:solidFill>
            </a:endParaRPr>
          </a:p>
          <a:p>
            <a:pPr lvl="1"/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5"/>
          <a:stretch/>
        </p:blipFill>
        <p:spPr>
          <a:xfrm>
            <a:off x="5654867" y="1628800"/>
            <a:ext cx="3233269" cy="3064192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372341" y="5105624"/>
            <a:ext cx="143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49383" y="981934"/>
            <a:ext cx="363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Prediction of next word → Backprop.</a:t>
            </a:r>
          </a:p>
        </p:txBody>
      </p:sp>
      <p:sp>
        <p:nvSpPr>
          <p:cNvPr id="11" name="Right Brace 10"/>
          <p:cNvSpPr/>
          <p:nvPr/>
        </p:nvSpPr>
        <p:spPr>
          <a:xfrm rot="16200000">
            <a:off x="7029123" y="206170"/>
            <a:ext cx="212651" cy="2622423"/>
          </a:xfrm>
          <a:prstGeom prst="rightBrace">
            <a:avLst>
              <a:gd name="adj1" fmla="val 4383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 flipH="1">
            <a:off x="6971194" y="3630843"/>
            <a:ext cx="284445" cy="2578359"/>
          </a:xfrm>
          <a:prstGeom prst="rightBrace">
            <a:avLst>
              <a:gd name="adj1" fmla="val 46517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5" r="68972" b="20901"/>
          <a:stretch/>
        </p:blipFill>
        <p:spPr>
          <a:xfrm>
            <a:off x="2747323" y="3580674"/>
            <a:ext cx="3076914" cy="2456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4" t="8345" r="38452" b="20901"/>
          <a:stretch/>
        </p:blipFill>
        <p:spPr>
          <a:xfrm>
            <a:off x="156575" y="2443193"/>
            <a:ext cx="3007051" cy="24568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5936" y="3113065"/>
            <a:ext cx="235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/>
              <a:t>Hidden Layer</a:t>
            </a:r>
          </a:p>
          <a:p>
            <a:pPr algn="r"/>
            <a:r>
              <a:rPr lang="en-US" dirty="0"/>
              <a:t>(Encoded word vector)</a:t>
            </a:r>
          </a:p>
        </p:txBody>
      </p:sp>
    </p:spTree>
    <p:extLst>
      <p:ext uri="{BB962C8B-B14F-4D97-AF65-F5344CB8AC3E}">
        <p14:creationId xmlns:p14="http://schemas.microsoft.com/office/powerpoint/2010/main" val="914961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Network Basics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1D177D4D-57A7-4136-93D7-983C5D69F715}"/>
              </a:ext>
            </a:extLst>
          </p:cNvPr>
          <p:cNvSpPr txBox="1">
            <a:spLocks/>
          </p:cNvSpPr>
          <p:nvPr/>
        </p:nvSpPr>
        <p:spPr>
          <a:xfrm>
            <a:off x="314957" y="908720"/>
            <a:ext cx="4105439" cy="504056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:</a:t>
            </a:r>
          </a:p>
          <a:p>
            <a:pPr lvl="1">
              <a:buFontTx/>
              <a:buChar char="-"/>
            </a:pPr>
            <a:r>
              <a:rPr lang="de-DE" dirty="0" err="1"/>
              <a:t>Conv</a:t>
            </a:r>
            <a:r>
              <a:rPr lang="de-DE" dirty="0"/>
              <a:t>. Nets </a:t>
            </a:r>
            <a:r>
              <a:rPr lang="de-DE" dirty="0" err="1"/>
              <a:t>for</a:t>
            </a:r>
            <a:r>
              <a:rPr lang="de-DE" dirty="0"/>
              <a:t> Computer Vision (</a:t>
            </a:r>
            <a:r>
              <a:rPr lang="de-DE" dirty="0" err="1"/>
              <a:t>Inception</a:t>
            </a:r>
            <a:r>
              <a:rPr lang="de-DE" dirty="0"/>
              <a:t>)</a:t>
            </a:r>
          </a:p>
          <a:p>
            <a:pPr lvl="1">
              <a:buFontTx/>
              <a:buChar char="-"/>
            </a:pPr>
            <a:r>
              <a:rPr lang="de-DE" dirty="0"/>
              <a:t>Speech (</a:t>
            </a:r>
            <a:r>
              <a:rPr lang="de-DE" dirty="0" err="1"/>
              <a:t>WaveNet</a:t>
            </a:r>
            <a:r>
              <a:rPr lang="de-DE" dirty="0"/>
              <a:t>)</a:t>
            </a:r>
          </a:p>
          <a:p>
            <a:pPr lvl="1">
              <a:buFontTx/>
              <a:buChar char="-"/>
            </a:pPr>
            <a:r>
              <a:rPr lang="de-DE" dirty="0"/>
              <a:t>Generative </a:t>
            </a:r>
            <a:r>
              <a:rPr lang="de-DE" dirty="0" err="1"/>
              <a:t>Adverserial</a:t>
            </a:r>
            <a:r>
              <a:rPr lang="de-DE" dirty="0"/>
              <a:t> Networks (GANs)</a:t>
            </a:r>
          </a:p>
          <a:p>
            <a:pPr>
              <a:buFontTx/>
              <a:buChar char="-"/>
            </a:pPr>
            <a:r>
              <a:rPr lang="de-DE" dirty="0" err="1"/>
              <a:t>Use-cases</a:t>
            </a:r>
            <a:r>
              <a:rPr lang="de-DE" dirty="0"/>
              <a:t>:</a:t>
            </a:r>
          </a:p>
          <a:p>
            <a:pPr lvl="1">
              <a:buFontTx/>
              <a:buChar char="-"/>
            </a:pPr>
            <a:r>
              <a:rPr lang="de-DE" b="1" dirty="0" err="1"/>
              <a:t>Classification</a:t>
            </a:r>
            <a:endParaRPr lang="de-DE" b="1" dirty="0"/>
          </a:p>
          <a:p>
            <a:pPr lvl="1">
              <a:buFontTx/>
              <a:buChar char="-"/>
            </a:pPr>
            <a:r>
              <a:rPr lang="de-DE" b="1" dirty="0" err="1"/>
              <a:t>Autoencoding</a:t>
            </a:r>
            <a:endParaRPr lang="de-DE" b="1" dirty="0"/>
          </a:p>
          <a:p>
            <a:pPr lvl="1">
              <a:buFontTx/>
              <a:buChar char="-"/>
            </a:pPr>
            <a:r>
              <a:rPr lang="de-DE" b="1" dirty="0"/>
              <a:t>Generation</a:t>
            </a:r>
          </a:p>
          <a:p>
            <a:pPr>
              <a:buFontTx/>
              <a:buChar char="-"/>
            </a:pPr>
            <a:r>
              <a:rPr lang="de-DE" i="1" dirty="0">
                <a:solidFill>
                  <a:schemeClr val="accent6"/>
                </a:solidFill>
              </a:rPr>
              <a:t>"... but </a:t>
            </a:r>
            <a:r>
              <a:rPr lang="de-DE" i="1" dirty="0" err="1">
                <a:solidFill>
                  <a:schemeClr val="accent6"/>
                </a:solidFill>
              </a:rPr>
              <a:t>for</a:t>
            </a:r>
            <a:r>
              <a:rPr lang="de-DE" i="1" dirty="0">
                <a:solidFill>
                  <a:schemeClr val="accent6"/>
                </a:solidFill>
              </a:rPr>
              <a:t> </a:t>
            </a:r>
            <a:r>
              <a:rPr lang="de-DE" i="1" dirty="0" err="1">
                <a:solidFill>
                  <a:schemeClr val="accent6"/>
                </a:solidFill>
              </a:rPr>
              <a:t>strings</a:t>
            </a:r>
            <a:r>
              <a:rPr lang="de-DE" i="1" dirty="0">
                <a:solidFill>
                  <a:schemeClr val="accent6"/>
                </a:solidFill>
              </a:rPr>
              <a:t>!"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67" y="3747519"/>
            <a:ext cx="5340256" cy="2201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35" y="727043"/>
            <a:ext cx="4935520" cy="18576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743" y="2345149"/>
            <a:ext cx="2448272" cy="140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00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Network Basics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1D177D4D-57A7-4136-93D7-983C5D69F715}"/>
              </a:ext>
            </a:extLst>
          </p:cNvPr>
          <p:cNvSpPr txBox="1">
            <a:spLocks/>
          </p:cNvSpPr>
          <p:nvPr/>
        </p:nvSpPr>
        <p:spPr>
          <a:xfrm>
            <a:off x="314958" y="908720"/>
            <a:ext cx="3909626" cy="25202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e-DE" dirty="0" err="1"/>
              <a:t>Neural</a:t>
            </a:r>
            <a:r>
              <a:rPr lang="de-DE" dirty="0"/>
              <a:t> Networks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Sequences</a:t>
            </a:r>
            <a:r>
              <a:rPr lang="de-DE" dirty="0"/>
              <a:t>:</a:t>
            </a:r>
          </a:p>
          <a:p>
            <a:pPr>
              <a:buFontTx/>
              <a:buChar char="-"/>
            </a:pPr>
            <a:r>
              <a:rPr lang="de-DE" b="1" dirty="0" err="1"/>
              <a:t>Recurrent</a:t>
            </a: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Networks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3635292"/>
            <a:ext cx="7934221" cy="2084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65"/>
          <a:stretch/>
        </p:blipFill>
        <p:spPr>
          <a:xfrm>
            <a:off x="4542307" y="854614"/>
            <a:ext cx="864096" cy="19298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27287" y="2843644"/>
            <a:ext cx="12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Completion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96136" y="2843644"/>
            <a:ext cx="149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Autoencoding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90050" y="2833802"/>
            <a:ext cx="140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Classification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92" t="-2825" r="877" b="-1833"/>
          <a:stretch/>
        </p:blipFill>
        <p:spPr>
          <a:xfrm>
            <a:off x="5796136" y="764704"/>
            <a:ext cx="2821653" cy="201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Being reasonable about Neural 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0648" y="3469863"/>
            <a:ext cx="1417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/>
              <a:t>Neural</a:t>
            </a:r>
          </a:p>
          <a:p>
            <a:pPr algn="r"/>
            <a:r>
              <a:rPr lang="en-US" sz="2400" b="1"/>
              <a:t>Networks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4227" y="1642662"/>
            <a:ext cx="1069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Bitcoin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8" y="4355279"/>
            <a:ext cx="1205060" cy="801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8" y="2207045"/>
            <a:ext cx="1210443" cy="7262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76" y="3645024"/>
            <a:ext cx="2389613" cy="12823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028" y="1700808"/>
            <a:ext cx="2453204" cy="13858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72" b="94494" l="6267" r="938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184" y="3834674"/>
            <a:ext cx="1583160" cy="11884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72" b="94494" l="6267" r="938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216" y="3815233"/>
            <a:ext cx="1583160" cy="1188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901" y="1700808"/>
            <a:ext cx="1858925" cy="14079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901" y="3673191"/>
            <a:ext cx="1864147" cy="12645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572" b="94494" l="6267" r="938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785809"/>
            <a:ext cx="1583160" cy="11884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572" b="94494" l="6267" r="938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766368"/>
            <a:ext cx="1583160" cy="1188425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526236" y="1412776"/>
            <a:ext cx="8078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26236" y="3356992"/>
            <a:ext cx="8078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90648" y="5301208"/>
            <a:ext cx="8078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560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Network Basics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1D177D4D-57A7-4136-93D7-983C5D69F715}"/>
              </a:ext>
            </a:extLst>
          </p:cNvPr>
          <p:cNvSpPr txBox="1">
            <a:spLocks/>
          </p:cNvSpPr>
          <p:nvPr/>
        </p:nvSpPr>
        <p:spPr>
          <a:xfrm>
            <a:off x="314957" y="908720"/>
            <a:ext cx="8433507" cy="194421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e-DE" dirty="0"/>
              <a:t>Smart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RNN </a:t>
            </a:r>
            <a:r>
              <a:rPr lang="de-DE" dirty="0" err="1"/>
              <a:t>is</a:t>
            </a:r>
            <a:r>
              <a:rPr lang="de-DE" dirty="0"/>
              <a:t> Turing </a:t>
            </a:r>
            <a:r>
              <a:rPr lang="de-DE" dirty="0" err="1"/>
              <a:t>complete</a:t>
            </a:r>
            <a:endParaRPr lang="de-DE" dirty="0"/>
          </a:p>
          <a:p>
            <a:pPr>
              <a:buFontTx/>
              <a:buChar char="-"/>
            </a:pPr>
            <a:r>
              <a:rPr lang="de-DE" b="1" dirty="0"/>
              <a:t>But: </a:t>
            </a:r>
            <a:r>
              <a:rPr lang="de-DE" b="1" dirty="0" err="1"/>
              <a:t>They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hard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train</a:t>
            </a:r>
            <a:endParaRPr lang="de-DE" b="1" dirty="0"/>
          </a:p>
          <a:p>
            <a:pPr lvl="1">
              <a:buFontTx/>
              <a:buChar char="-"/>
            </a:pPr>
            <a:r>
              <a:rPr lang="de-DE" b="1" dirty="0" err="1"/>
              <a:t>suffer</a:t>
            </a:r>
            <a:r>
              <a:rPr lang="de-DE" b="1" dirty="0"/>
              <a:t> </a:t>
            </a:r>
            <a:r>
              <a:rPr lang="de-DE" b="1" dirty="0" err="1"/>
              <a:t>from</a:t>
            </a:r>
            <a:r>
              <a:rPr lang="de-DE" b="1" dirty="0"/>
              <a:t> „</a:t>
            </a:r>
            <a:r>
              <a:rPr lang="de-DE" b="1" dirty="0" err="1"/>
              <a:t>diminishing</a:t>
            </a:r>
            <a:r>
              <a:rPr lang="de-DE" b="1" dirty="0"/>
              <a:t> </a:t>
            </a:r>
            <a:r>
              <a:rPr lang="de-DE" b="1" dirty="0" err="1"/>
              <a:t>gradient</a:t>
            </a:r>
            <a:r>
              <a:rPr lang="de-DE" b="1" dirty="0"/>
              <a:t> </a:t>
            </a:r>
            <a:r>
              <a:rPr lang="de-DE" b="1" dirty="0" err="1"/>
              <a:t>problem</a:t>
            </a:r>
            <a:r>
              <a:rPr lang="de-DE" b="1" dirty="0"/>
              <a:t>“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996952"/>
            <a:ext cx="7992888" cy="27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9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Network Basics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1D177D4D-57A7-4136-93D7-983C5D69F715}"/>
              </a:ext>
            </a:extLst>
          </p:cNvPr>
          <p:cNvSpPr txBox="1">
            <a:spLocks/>
          </p:cNvSpPr>
          <p:nvPr/>
        </p:nvSpPr>
        <p:spPr>
          <a:xfrm>
            <a:off x="314957" y="908720"/>
            <a:ext cx="8433507" cy="223224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e-DE" dirty="0"/>
              <a:t>Solution:</a:t>
            </a:r>
          </a:p>
          <a:p>
            <a:pPr lvl="1">
              <a:buFontTx/>
              <a:buChar char="-"/>
            </a:pPr>
            <a:r>
              <a:rPr lang="de-DE" b="1" dirty="0"/>
              <a:t>Sepp Hochreiter &amp; </a:t>
            </a:r>
            <a:r>
              <a:rPr lang="de-DE" b="1"/>
              <a:t>Jürgen Schmidhuber</a:t>
            </a:r>
            <a:endParaRPr lang="de-DE" b="1" dirty="0"/>
          </a:p>
          <a:p>
            <a:pPr lvl="1">
              <a:buFontTx/>
              <a:buChar char="-"/>
            </a:pPr>
            <a:r>
              <a:rPr lang="de-DE" b="1" dirty="0"/>
              <a:t>TU München 1999</a:t>
            </a:r>
          </a:p>
          <a:p>
            <a:pPr lvl="1">
              <a:buFontTx/>
              <a:buChar char="-"/>
            </a:pPr>
            <a:r>
              <a:rPr lang="de-DE" b="1" dirty="0"/>
              <a:t>„Long Short-Term Memory“</a:t>
            </a:r>
          </a:p>
          <a:p>
            <a:pPr lvl="1">
              <a:buFontTx/>
              <a:buChar char="-"/>
            </a:pPr>
            <a:r>
              <a:rPr lang="de-DE" dirty="0" err="1"/>
              <a:t>Now</a:t>
            </a:r>
            <a:r>
              <a:rPr lang="de-DE" dirty="0"/>
              <a:t> de-facto „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“ in ML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sequences</a:t>
            </a:r>
            <a:endParaRPr lang="de-DE" dirty="0"/>
          </a:p>
          <a:p>
            <a:pPr lvl="1">
              <a:buFontTx/>
              <a:buChar char="-"/>
            </a:pPr>
            <a:endParaRPr lang="de-DE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140968"/>
            <a:ext cx="7199784" cy="270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5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Network Basics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1D177D4D-57A7-4136-93D7-983C5D69F715}"/>
              </a:ext>
            </a:extLst>
          </p:cNvPr>
          <p:cNvSpPr txBox="1">
            <a:spLocks/>
          </p:cNvSpPr>
          <p:nvPr/>
        </p:nvSpPr>
        <p:spPr>
          <a:xfrm>
            <a:off x="314957" y="908720"/>
            <a:ext cx="8433507" cy="50405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e-DE" dirty="0" err="1"/>
              <a:t>Classification</a:t>
            </a:r>
            <a:r>
              <a:rPr lang="de-DE" dirty="0"/>
              <a:t> &amp; </a:t>
            </a:r>
            <a:r>
              <a:rPr lang="de-DE" dirty="0" err="1"/>
              <a:t>Tokenization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LSTMs:</a:t>
            </a:r>
          </a:p>
          <a:p>
            <a:pPr>
              <a:buFontTx/>
              <a:buChar char="-"/>
            </a:pP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does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944" y="3883381"/>
            <a:ext cx="1944216" cy="1855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27125"/>
            <a:ext cx="6667500" cy="13462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1D177D4D-57A7-4136-93D7-983C5D69F715}"/>
              </a:ext>
            </a:extLst>
          </p:cNvPr>
          <p:cNvSpPr txBox="1">
            <a:spLocks/>
          </p:cNvSpPr>
          <p:nvPr/>
        </p:nvSpPr>
        <p:spPr>
          <a:xfrm>
            <a:off x="467357" y="3883380"/>
            <a:ext cx="5472795" cy="22182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confused</a:t>
            </a:r>
            <a:r>
              <a:rPr lang="de-DE" dirty="0"/>
              <a:t>:</a:t>
            </a:r>
          </a:p>
          <a:p>
            <a:pPr lvl="1">
              <a:buFontTx/>
              <a:buChar char="-"/>
            </a:pPr>
            <a:r>
              <a:rPr lang="de-DE" dirty="0"/>
              <a:t>But in SUM still a „</a:t>
            </a:r>
            <a:r>
              <a:rPr lang="de-DE" dirty="0" err="1"/>
              <a:t>state</a:t>
            </a:r>
            <a:r>
              <a:rPr lang="de-DE" dirty="0"/>
              <a:t>“!</a:t>
            </a:r>
          </a:p>
          <a:p>
            <a:pPr lvl="1">
              <a:buFontTx/>
              <a:buChar char="-"/>
            </a:pPr>
            <a:r>
              <a:rPr lang="de-DE" b="1" dirty="0" err="1">
                <a:solidFill>
                  <a:schemeClr val="accent6"/>
                </a:solidFill>
              </a:rPr>
              <a:t>Generalizes</a:t>
            </a:r>
            <a:r>
              <a:rPr lang="de-DE" b="1" dirty="0">
                <a:solidFill>
                  <a:schemeClr val="accent6"/>
                </a:solidFill>
              </a:rPr>
              <a:t> </a:t>
            </a:r>
            <a:r>
              <a:rPr lang="de-DE" b="1" dirty="0" err="1">
                <a:solidFill>
                  <a:schemeClr val="accent6"/>
                </a:solidFill>
              </a:rPr>
              <a:t>from</a:t>
            </a:r>
            <a:r>
              <a:rPr lang="de-DE" b="1" dirty="0">
                <a:solidFill>
                  <a:schemeClr val="accent6"/>
                </a:solidFill>
              </a:rPr>
              <a:t> </a:t>
            </a:r>
            <a:r>
              <a:rPr lang="de-DE" b="1" dirty="0" err="1">
                <a:solidFill>
                  <a:schemeClr val="accent6"/>
                </a:solidFill>
              </a:rPr>
              <a:t>spell</a:t>
            </a:r>
            <a:r>
              <a:rPr lang="de-DE" b="1" dirty="0">
                <a:solidFill>
                  <a:schemeClr val="accent6"/>
                </a:solidFill>
              </a:rPr>
              <a:t> </a:t>
            </a:r>
            <a:r>
              <a:rPr lang="de-DE" b="1" dirty="0" err="1">
                <a:solidFill>
                  <a:schemeClr val="accent6"/>
                </a:solidFill>
              </a:rPr>
              <a:t>errors</a:t>
            </a:r>
            <a:r>
              <a:rPr lang="de-DE" b="1" dirty="0">
                <a:solidFill>
                  <a:schemeClr val="accent6"/>
                </a:solidFill>
              </a:rPr>
              <a:t> </a:t>
            </a:r>
            <a:r>
              <a:rPr lang="de-DE" b="1" dirty="0" err="1">
                <a:solidFill>
                  <a:schemeClr val="accent6"/>
                </a:solidFill>
              </a:rPr>
              <a:t>without</a:t>
            </a:r>
            <a:r>
              <a:rPr lang="de-DE" b="1" dirty="0">
                <a:solidFill>
                  <a:schemeClr val="accent6"/>
                </a:solidFill>
              </a:rPr>
              <a:t> explicit </a:t>
            </a:r>
            <a:r>
              <a:rPr lang="de-DE" b="1" dirty="0" err="1">
                <a:solidFill>
                  <a:schemeClr val="accent6"/>
                </a:solidFill>
              </a:rPr>
              <a:t>training</a:t>
            </a:r>
            <a:r>
              <a:rPr lang="de-DE" b="1" dirty="0">
                <a:solidFill>
                  <a:schemeClr val="accent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6941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Network Basics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1D177D4D-57A7-4136-93D7-983C5D69F715}"/>
              </a:ext>
            </a:extLst>
          </p:cNvPr>
          <p:cNvSpPr txBox="1">
            <a:spLocks/>
          </p:cNvSpPr>
          <p:nvPr/>
        </p:nvSpPr>
        <p:spPr>
          <a:xfrm>
            <a:off x="314957" y="908720"/>
            <a:ext cx="8433507" cy="8640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e-DE" dirty="0" err="1"/>
              <a:t>Completion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LSTMs: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2025" y="1659417"/>
            <a:ext cx="8542463" cy="4073840"/>
            <a:chOff x="412946" y="1659416"/>
            <a:chExt cx="10390984" cy="4773159"/>
          </a:xfrm>
        </p:grpSpPr>
        <p:sp>
          <p:nvSpPr>
            <p:cNvPr id="9" name="Rectangle 252">
              <a:extLst>
                <a:ext uri="{FF2B5EF4-FFF2-40B4-BE49-F238E27FC236}">
                  <a16:creationId xmlns:a16="http://schemas.microsoft.com/office/drawing/2014/main" id="{D250A9C5-082F-4CD6-A54F-40DD2F1C6BE1}"/>
                </a:ext>
              </a:extLst>
            </p:cNvPr>
            <p:cNvSpPr/>
            <p:nvPr/>
          </p:nvSpPr>
          <p:spPr>
            <a:xfrm>
              <a:off x="6403599" y="5295146"/>
              <a:ext cx="337411" cy="47007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251">
              <a:extLst>
                <a:ext uri="{FF2B5EF4-FFF2-40B4-BE49-F238E27FC236}">
                  <a16:creationId xmlns:a16="http://schemas.microsoft.com/office/drawing/2014/main" id="{7F6A5DBA-6D9A-45D6-84DB-44BCC8C99BD0}"/>
                </a:ext>
              </a:extLst>
            </p:cNvPr>
            <p:cNvSpPr/>
            <p:nvPr/>
          </p:nvSpPr>
          <p:spPr>
            <a:xfrm>
              <a:off x="6358038" y="5240556"/>
              <a:ext cx="337411" cy="4700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473E17B6-DAFA-4187-B873-7A99E6C22A48}"/>
                </a:ext>
              </a:extLst>
            </p:cNvPr>
            <p:cNvSpPr txBox="1"/>
            <p:nvPr/>
          </p:nvSpPr>
          <p:spPr>
            <a:xfrm>
              <a:off x="2966116" y="2312435"/>
              <a:ext cx="1950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“California Palo A”</a:t>
              </a:r>
            </a:p>
          </p:txBody>
        </p:sp>
        <p:sp>
          <p:nvSpPr>
            <p:cNvPr id="12" name="Arrow: Right 44">
              <a:extLst>
                <a:ext uri="{FF2B5EF4-FFF2-40B4-BE49-F238E27FC236}">
                  <a16:creationId xmlns:a16="http://schemas.microsoft.com/office/drawing/2014/main" id="{4C024047-D99B-469A-9BF5-1737151C9E94}"/>
                </a:ext>
              </a:extLst>
            </p:cNvPr>
            <p:cNvSpPr/>
            <p:nvPr/>
          </p:nvSpPr>
          <p:spPr>
            <a:xfrm>
              <a:off x="1791352" y="2405317"/>
              <a:ext cx="1164131" cy="227551"/>
            </a:xfrm>
            <a:prstGeom prst="rightArrow">
              <a:avLst>
                <a:gd name="adj1" fmla="val 50000"/>
                <a:gd name="adj2" fmla="val 7508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F2E3D716-BA05-41AD-B947-70ABAD392A40}"/>
                </a:ext>
              </a:extLst>
            </p:cNvPr>
            <p:cNvSpPr txBox="1"/>
            <p:nvPr/>
          </p:nvSpPr>
          <p:spPr>
            <a:xfrm>
              <a:off x="732973" y="1679090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>
                  <a:latin typeface="+mj-lt"/>
                </a:rPr>
                <a:t>User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99CF8A01-6922-4D4D-BCD1-CA3603FD31E2}"/>
                </a:ext>
              </a:extLst>
            </p:cNvPr>
            <p:cNvSpPr txBox="1"/>
            <p:nvPr/>
          </p:nvSpPr>
          <p:spPr>
            <a:xfrm>
              <a:off x="3543993" y="1659416"/>
              <a:ext cx="12162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>
                  <a:latin typeface="+mj-lt"/>
                </a:rPr>
                <a:t>Query String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F3D3F8BC-E05F-4120-957B-106A364851B8}"/>
                </a:ext>
              </a:extLst>
            </p:cNvPr>
            <p:cNvSpPr txBox="1"/>
            <p:nvPr/>
          </p:nvSpPr>
          <p:spPr>
            <a:xfrm>
              <a:off x="493045" y="3140968"/>
              <a:ext cx="5303091" cy="33855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r>
                <a:rPr lang="de-DE" sz="1600" b="1" err="1">
                  <a:latin typeface="+mj-lt"/>
                </a:rPr>
                <a:t>Step</a:t>
              </a:r>
              <a:r>
                <a:rPr lang="de-DE" sz="1600" b="1">
                  <a:latin typeface="+mj-lt"/>
                </a:rPr>
                <a:t> 1:</a:t>
              </a:r>
              <a:r>
                <a:rPr lang="de-DE" sz="1600">
                  <a:latin typeface="+mj-lt"/>
                </a:rPr>
                <a:t> </a:t>
              </a:r>
              <a:r>
                <a:rPr lang="de-DE" sz="1600" err="1">
                  <a:latin typeface="+mj-lt"/>
                </a:rPr>
                <a:t>Categorization</a:t>
              </a:r>
              <a:r>
                <a:rPr lang="de-DE" sz="1600">
                  <a:latin typeface="+mj-lt"/>
                </a:rPr>
                <a:t> Network (</a:t>
              </a:r>
              <a:r>
                <a:rPr lang="de-DE" sz="1600" err="1">
                  <a:latin typeface="+mj-lt"/>
                </a:rPr>
                <a:t>Discriminator</a:t>
              </a:r>
              <a:r>
                <a:rPr lang="de-DE" sz="1600">
                  <a:latin typeface="+mj-lt"/>
                </a:rPr>
                <a:t>)</a:t>
              </a:r>
            </a:p>
          </p:txBody>
        </p:sp>
        <p:sp>
          <p:nvSpPr>
            <p:cNvPr id="16" name="Right Brace 37">
              <a:extLst>
                <a:ext uri="{FF2B5EF4-FFF2-40B4-BE49-F238E27FC236}">
                  <a16:creationId xmlns:a16="http://schemas.microsoft.com/office/drawing/2014/main" id="{A2D90ECE-8D4F-4E80-8A0A-86C1D8387E01}"/>
                </a:ext>
              </a:extLst>
            </p:cNvPr>
            <p:cNvSpPr/>
            <p:nvPr/>
          </p:nvSpPr>
          <p:spPr>
            <a:xfrm rot="16200000">
              <a:off x="912326" y="1662252"/>
              <a:ext cx="212651" cy="944551"/>
            </a:xfrm>
            <a:prstGeom prst="rightBrace">
              <a:avLst>
                <a:gd name="adj1" fmla="val 62830"/>
                <a:gd name="adj2" fmla="val 49791"/>
              </a:avLst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Brace 38">
              <a:extLst>
                <a:ext uri="{FF2B5EF4-FFF2-40B4-BE49-F238E27FC236}">
                  <a16:creationId xmlns:a16="http://schemas.microsoft.com/office/drawing/2014/main" id="{C3D1C215-CCCB-483C-9A20-6C25115B5684}"/>
                </a:ext>
              </a:extLst>
            </p:cNvPr>
            <p:cNvSpPr/>
            <p:nvPr/>
          </p:nvSpPr>
          <p:spPr>
            <a:xfrm rot="16200000">
              <a:off x="4116547" y="1144034"/>
              <a:ext cx="212651" cy="1950600"/>
            </a:xfrm>
            <a:prstGeom prst="rightBrace">
              <a:avLst>
                <a:gd name="adj1" fmla="val 50138"/>
                <a:gd name="adj2" fmla="val 50000"/>
              </a:avLst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Up Arrow 46">
              <a:extLst>
                <a:ext uri="{FF2B5EF4-FFF2-40B4-BE49-F238E27FC236}">
                  <a16:creationId xmlns:a16="http://schemas.microsoft.com/office/drawing/2014/main" id="{1B809E4F-AF60-44A7-B66C-DD2D0E7B609E}"/>
                </a:ext>
              </a:extLst>
            </p:cNvPr>
            <p:cNvSpPr/>
            <p:nvPr/>
          </p:nvSpPr>
          <p:spPr>
            <a:xfrm flipV="1">
              <a:off x="6383887" y="1896910"/>
              <a:ext cx="233791" cy="1497407"/>
            </a:xfrm>
            <a:prstGeom prst="upArrow">
              <a:avLst>
                <a:gd name="adj1" fmla="val 50000"/>
                <a:gd name="adj2" fmla="val 9332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19" name="Group 234">
              <a:extLst>
                <a:ext uri="{FF2B5EF4-FFF2-40B4-BE49-F238E27FC236}">
                  <a16:creationId xmlns:a16="http://schemas.microsoft.com/office/drawing/2014/main" id="{20B6D420-93C2-491D-B0EA-4A98E0B01F7F}"/>
                </a:ext>
              </a:extLst>
            </p:cNvPr>
            <p:cNvGrpSpPr/>
            <p:nvPr/>
          </p:nvGrpSpPr>
          <p:grpSpPr>
            <a:xfrm>
              <a:off x="477925" y="2060011"/>
              <a:ext cx="1085915" cy="1057868"/>
              <a:chOff x="923307" y="1890654"/>
              <a:chExt cx="1788247" cy="1788247"/>
            </a:xfrm>
          </p:grpSpPr>
          <p:pic>
            <p:nvPicPr>
              <p:cNvPr id="20" name="Graphic 9" descr="User">
                <a:extLst>
                  <a:ext uri="{FF2B5EF4-FFF2-40B4-BE49-F238E27FC236}">
                    <a16:creationId xmlns:a16="http://schemas.microsoft.com/office/drawing/2014/main" id="{8BD66C29-22D7-4ACD-941D-2FF552142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23307" y="1890654"/>
                <a:ext cx="1788247" cy="1788247"/>
              </a:xfrm>
              <a:prstGeom prst="rect">
                <a:avLst/>
              </a:prstGeom>
            </p:spPr>
          </p:pic>
          <p:pic>
            <p:nvPicPr>
              <p:cNvPr id="21" name="Graphic 12" descr="Glasses">
                <a:extLst>
                  <a:ext uri="{FF2B5EF4-FFF2-40B4-BE49-F238E27FC236}">
                    <a16:creationId xmlns:a16="http://schemas.microsoft.com/office/drawing/2014/main" id="{38791F27-A629-49F5-B169-A2648697F2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08328" y="2115312"/>
                <a:ext cx="602335" cy="602335"/>
              </a:xfrm>
              <a:prstGeom prst="rect">
                <a:avLst/>
              </a:prstGeom>
            </p:spPr>
          </p:pic>
        </p:grpSp>
        <p:sp>
          <p:nvSpPr>
            <p:cNvPr id="22" name="TextBox 55">
              <a:extLst>
                <a:ext uri="{FF2B5EF4-FFF2-40B4-BE49-F238E27FC236}">
                  <a16:creationId xmlns:a16="http://schemas.microsoft.com/office/drawing/2014/main" id="{6E5FBA23-73A1-4566-BE7A-97F648D8050C}"/>
                </a:ext>
              </a:extLst>
            </p:cNvPr>
            <p:cNvSpPr txBox="1"/>
            <p:nvPr/>
          </p:nvSpPr>
          <p:spPr>
            <a:xfrm>
              <a:off x="6174983" y="3394318"/>
              <a:ext cx="3955016" cy="432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“California”</a:t>
              </a:r>
              <a:r>
                <a:rPr lang="en-US" dirty="0"/>
                <a:t>]</a:t>
              </a:r>
              <a:r>
                <a:rPr lang="en-US" baseline="-25000" dirty="0"/>
                <a:t>STATE </a:t>
              </a:r>
              <a:r>
                <a:rPr lang="en-US" dirty="0"/>
                <a:t>[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“Palo A”</a:t>
              </a:r>
              <a:r>
                <a:rPr lang="en-US" dirty="0"/>
                <a:t>]</a:t>
              </a:r>
              <a:r>
                <a:rPr lang="en-US" baseline="-25000" dirty="0"/>
                <a:t>CITY</a:t>
              </a:r>
              <a:endParaRPr lang="en-US" dirty="0"/>
            </a:p>
          </p:txBody>
        </p:sp>
        <p:pic>
          <p:nvPicPr>
            <p:cNvPr id="23" name="Graphic 13" descr="Magnifying glass">
              <a:extLst>
                <a:ext uri="{FF2B5EF4-FFF2-40B4-BE49-F238E27FC236}">
                  <a16:creationId xmlns:a16="http://schemas.microsoft.com/office/drawing/2014/main" id="{14F5A9CB-4156-447D-A9C2-1784FD3E3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51681" y="2177235"/>
              <a:ext cx="881123" cy="881123"/>
            </a:xfrm>
            <a:prstGeom prst="rect">
              <a:avLst/>
            </a:prstGeom>
          </p:spPr>
        </p:pic>
        <p:pic>
          <p:nvPicPr>
            <p:cNvPr id="24" name="Graphic 17" descr="Filter">
              <a:extLst>
                <a:ext uri="{FF2B5EF4-FFF2-40B4-BE49-F238E27FC236}">
                  <a16:creationId xmlns:a16="http://schemas.microsoft.com/office/drawing/2014/main" id="{C9CD704B-BD2E-4BCB-B5D0-5F334923A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97701" y="2000838"/>
              <a:ext cx="1791569" cy="1615904"/>
            </a:xfrm>
            <a:prstGeom prst="rect">
              <a:avLst/>
            </a:prstGeom>
          </p:spPr>
        </p:pic>
        <p:sp>
          <p:nvSpPr>
            <p:cNvPr id="25" name="Right Brace 58">
              <a:extLst>
                <a:ext uri="{FF2B5EF4-FFF2-40B4-BE49-F238E27FC236}">
                  <a16:creationId xmlns:a16="http://schemas.microsoft.com/office/drawing/2014/main" id="{C4607222-F8EA-4DD3-A945-78A5CCF7D200}"/>
                </a:ext>
              </a:extLst>
            </p:cNvPr>
            <p:cNvSpPr/>
            <p:nvPr/>
          </p:nvSpPr>
          <p:spPr>
            <a:xfrm rot="16200000">
              <a:off x="5471907" y="-1059051"/>
              <a:ext cx="324099" cy="10339947"/>
            </a:xfrm>
            <a:prstGeom prst="rightBrace">
              <a:avLst>
                <a:gd name="adj1" fmla="val 50138"/>
                <a:gd name="adj2" fmla="val 35739"/>
              </a:avLst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59">
              <a:extLst>
                <a:ext uri="{FF2B5EF4-FFF2-40B4-BE49-F238E27FC236}">
                  <a16:creationId xmlns:a16="http://schemas.microsoft.com/office/drawing/2014/main" id="{5C502BBA-CE75-47B6-86CB-E02E77DF1968}"/>
                </a:ext>
              </a:extLst>
            </p:cNvPr>
            <p:cNvSpPr txBox="1"/>
            <p:nvPr/>
          </p:nvSpPr>
          <p:spPr>
            <a:xfrm>
              <a:off x="493045" y="3534658"/>
              <a:ext cx="5303091" cy="33855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1600" b="1" err="1">
                  <a:latin typeface="+mj-lt"/>
                </a:rPr>
                <a:t>Step</a:t>
              </a:r>
              <a:r>
                <a:rPr lang="de-DE" sz="1600" b="1">
                  <a:latin typeface="+mj-lt"/>
                </a:rPr>
                <a:t> 2: </a:t>
              </a:r>
              <a:r>
                <a:rPr lang="de-DE" sz="1600" err="1">
                  <a:latin typeface="+mj-lt"/>
                </a:rPr>
                <a:t>Prediction</a:t>
              </a:r>
              <a:r>
                <a:rPr lang="de-DE" sz="1600">
                  <a:latin typeface="+mj-lt"/>
                </a:rPr>
                <a:t> Network (</a:t>
              </a:r>
              <a:r>
                <a:rPr lang="de-DE" sz="1600" err="1">
                  <a:latin typeface="+mj-lt"/>
                </a:rPr>
                <a:t>Extrapolator</a:t>
              </a:r>
              <a:r>
                <a:rPr lang="de-DE" sz="1600">
                  <a:latin typeface="+mj-lt"/>
                </a:rPr>
                <a:t>)</a:t>
              </a:r>
            </a:p>
          </p:txBody>
        </p:sp>
        <p:sp>
          <p:nvSpPr>
            <p:cNvPr id="27" name="Up Arrow 62">
              <a:extLst>
                <a:ext uri="{FF2B5EF4-FFF2-40B4-BE49-F238E27FC236}">
                  <a16:creationId xmlns:a16="http://schemas.microsoft.com/office/drawing/2014/main" id="{3F39BF38-7B87-490E-A5FE-87C686B781D9}"/>
                </a:ext>
              </a:extLst>
            </p:cNvPr>
            <p:cNvSpPr/>
            <p:nvPr/>
          </p:nvSpPr>
          <p:spPr>
            <a:xfrm flipV="1">
              <a:off x="6383887" y="3836882"/>
              <a:ext cx="233791" cy="442598"/>
            </a:xfrm>
            <a:prstGeom prst="upArrow">
              <a:avLst>
                <a:gd name="adj1" fmla="val 50000"/>
                <a:gd name="adj2" fmla="val 9332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8" name="Rectangle 63">
              <a:extLst>
                <a:ext uri="{FF2B5EF4-FFF2-40B4-BE49-F238E27FC236}">
                  <a16:creationId xmlns:a16="http://schemas.microsoft.com/office/drawing/2014/main" id="{136BAC2C-98E7-4E6A-AEEF-6609E07D40DB}"/>
                </a:ext>
              </a:extLst>
            </p:cNvPr>
            <p:cNvSpPr/>
            <p:nvPr/>
          </p:nvSpPr>
          <p:spPr>
            <a:xfrm>
              <a:off x="756038" y="4305093"/>
              <a:ext cx="294117" cy="470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BD1D1D7F-4654-481C-981F-29A4918CA79D}"/>
                </a:ext>
              </a:extLst>
            </p:cNvPr>
            <p:cNvSpPr/>
            <p:nvPr/>
          </p:nvSpPr>
          <p:spPr>
            <a:xfrm>
              <a:off x="1330456" y="4305093"/>
              <a:ext cx="294117" cy="470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0" name="Arrow: Right 44">
              <a:extLst>
                <a:ext uri="{FF2B5EF4-FFF2-40B4-BE49-F238E27FC236}">
                  <a16:creationId xmlns:a16="http://schemas.microsoft.com/office/drawing/2014/main" id="{E0B4DC32-4EEF-4864-BE34-E36D8CCFC901}"/>
                </a:ext>
              </a:extLst>
            </p:cNvPr>
            <p:cNvSpPr/>
            <p:nvPr/>
          </p:nvSpPr>
          <p:spPr>
            <a:xfrm>
              <a:off x="5312295" y="2406438"/>
              <a:ext cx="524008" cy="244228"/>
            </a:xfrm>
            <a:prstGeom prst="rightArrow">
              <a:avLst>
                <a:gd name="adj1" fmla="val 50000"/>
                <a:gd name="adj2" fmla="val 7508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1" name="Right Brace 40">
              <a:extLst>
                <a:ext uri="{FF2B5EF4-FFF2-40B4-BE49-F238E27FC236}">
                  <a16:creationId xmlns:a16="http://schemas.microsoft.com/office/drawing/2014/main" id="{C2DCEDD7-E7F0-4F36-8BCF-EFDFD065E1B3}"/>
                </a:ext>
              </a:extLst>
            </p:cNvPr>
            <p:cNvSpPr/>
            <p:nvPr/>
          </p:nvSpPr>
          <p:spPr>
            <a:xfrm flipH="1">
              <a:off x="5902636" y="1957552"/>
              <a:ext cx="253737" cy="1915659"/>
            </a:xfrm>
            <a:prstGeom prst="rightBrace">
              <a:avLst>
                <a:gd name="adj1" fmla="val 54162"/>
                <a:gd name="adj2" fmla="val 68092"/>
              </a:avLst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72">
              <a:extLst>
                <a:ext uri="{FF2B5EF4-FFF2-40B4-BE49-F238E27FC236}">
                  <a16:creationId xmlns:a16="http://schemas.microsoft.com/office/drawing/2014/main" id="{CA340141-AD1E-43CE-A626-5C126D0CBE24}"/>
                </a:ext>
              </a:extLst>
            </p:cNvPr>
            <p:cNvCxnSpPr/>
            <p:nvPr/>
          </p:nvCxnSpPr>
          <p:spPr>
            <a:xfrm>
              <a:off x="1679859" y="4540130"/>
              <a:ext cx="2065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73">
              <a:extLst>
                <a:ext uri="{FF2B5EF4-FFF2-40B4-BE49-F238E27FC236}">
                  <a16:creationId xmlns:a16="http://schemas.microsoft.com/office/drawing/2014/main" id="{4A45B4E4-1E74-4E90-A62E-D5CED136A6F7}"/>
                </a:ext>
              </a:extLst>
            </p:cNvPr>
            <p:cNvSpPr/>
            <p:nvPr/>
          </p:nvSpPr>
          <p:spPr>
            <a:xfrm>
              <a:off x="1916797" y="4305093"/>
              <a:ext cx="294117" cy="470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</a:t>
              </a:r>
            </a:p>
          </p:txBody>
        </p:sp>
        <p:cxnSp>
          <p:nvCxnSpPr>
            <p:cNvPr id="34" name="Straight Arrow Connector 74">
              <a:extLst>
                <a:ext uri="{FF2B5EF4-FFF2-40B4-BE49-F238E27FC236}">
                  <a16:creationId xmlns:a16="http://schemas.microsoft.com/office/drawing/2014/main" id="{7466E9FC-5DB4-494E-9B10-19FF328B4112}"/>
                </a:ext>
              </a:extLst>
            </p:cNvPr>
            <p:cNvCxnSpPr/>
            <p:nvPr/>
          </p:nvCxnSpPr>
          <p:spPr>
            <a:xfrm>
              <a:off x="2266200" y="4540130"/>
              <a:ext cx="2065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75">
              <a:extLst>
                <a:ext uri="{FF2B5EF4-FFF2-40B4-BE49-F238E27FC236}">
                  <a16:creationId xmlns:a16="http://schemas.microsoft.com/office/drawing/2014/main" id="{AAC89924-768B-4C71-8603-5392EC2719BE}"/>
                </a:ext>
              </a:extLst>
            </p:cNvPr>
            <p:cNvSpPr/>
            <p:nvPr/>
          </p:nvSpPr>
          <p:spPr>
            <a:xfrm>
              <a:off x="2515199" y="4305093"/>
              <a:ext cx="294117" cy="470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err="1">
                  <a:solidFill>
                    <a:schemeClr val="tx1"/>
                  </a:solidFill>
                </a:rPr>
                <a:t>i</a:t>
              </a:r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76">
              <a:extLst>
                <a:ext uri="{FF2B5EF4-FFF2-40B4-BE49-F238E27FC236}">
                  <a16:creationId xmlns:a16="http://schemas.microsoft.com/office/drawing/2014/main" id="{58533AC6-4C38-481B-AD11-4EE446035F21}"/>
                </a:ext>
              </a:extLst>
            </p:cNvPr>
            <p:cNvCxnSpPr/>
            <p:nvPr/>
          </p:nvCxnSpPr>
          <p:spPr>
            <a:xfrm>
              <a:off x="2864602" y="4540130"/>
              <a:ext cx="2065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77">
              <a:extLst>
                <a:ext uri="{FF2B5EF4-FFF2-40B4-BE49-F238E27FC236}">
                  <a16:creationId xmlns:a16="http://schemas.microsoft.com/office/drawing/2014/main" id="{6E8E41DD-6AF0-4C5E-9BE0-357599894A23}"/>
                </a:ext>
              </a:extLst>
            </p:cNvPr>
            <p:cNvSpPr/>
            <p:nvPr/>
          </p:nvSpPr>
          <p:spPr>
            <a:xfrm>
              <a:off x="3113601" y="4305093"/>
              <a:ext cx="294117" cy="470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38" name="Straight Arrow Connector 78">
              <a:extLst>
                <a:ext uri="{FF2B5EF4-FFF2-40B4-BE49-F238E27FC236}">
                  <a16:creationId xmlns:a16="http://schemas.microsoft.com/office/drawing/2014/main" id="{BB17913C-8DDC-48A5-B9C8-D861A6169A7C}"/>
                </a:ext>
              </a:extLst>
            </p:cNvPr>
            <p:cNvCxnSpPr/>
            <p:nvPr/>
          </p:nvCxnSpPr>
          <p:spPr>
            <a:xfrm>
              <a:off x="3463004" y="4540130"/>
              <a:ext cx="2065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79">
              <a:extLst>
                <a:ext uri="{FF2B5EF4-FFF2-40B4-BE49-F238E27FC236}">
                  <a16:creationId xmlns:a16="http://schemas.microsoft.com/office/drawing/2014/main" id="{E85A8D22-AC49-4EC6-A976-9D3104500FCE}"/>
                </a:ext>
              </a:extLst>
            </p:cNvPr>
            <p:cNvSpPr/>
            <p:nvPr/>
          </p:nvSpPr>
          <p:spPr>
            <a:xfrm>
              <a:off x="3712003" y="4305093"/>
              <a:ext cx="294117" cy="470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40" name="Straight Arrow Connector 80">
              <a:extLst>
                <a:ext uri="{FF2B5EF4-FFF2-40B4-BE49-F238E27FC236}">
                  <a16:creationId xmlns:a16="http://schemas.microsoft.com/office/drawing/2014/main" id="{3EAF833E-CA5A-443E-ACAE-0065F6025E7F}"/>
                </a:ext>
              </a:extLst>
            </p:cNvPr>
            <p:cNvCxnSpPr/>
            <p:nvPr/>
          </p:nvCxnSpPr>
          <p:spPr>
            <a:xfrm>
              <a:off x="4061406" y="4540130"/>
              <a:ext cx="2065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81">
              <a:extLst>
                <a:ext uri="{FF2B5EF4-FFF2-40B4-BE49-F238E27FC236}">
                  <a16:creationId xmlns:a16="http://schemas.microsoft.com/office/drawing/2014/main" id="{3F972225-6796-4DD2-8B17-FAA23FE56DB0}"/>
                </a:ext>
              </a:extLst>
            </p:cNvPr>
            <p:cNvSpPr/>
            <p:nvPr/>
          </p:nvSpPr>
          <p:spPr>
            <a:xfrm>
              <a:off x="4310405" y="4305093"/>
              <a:ext cx="294117" cy="470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r</a:t>
              </a:r>
            </a:p>
          </p:txBody>
        </p:sp>
        <p:cxnSp>
          <p:nvCxnSpPr>
            <p:cNvPr id="42" name="Straight Arrow Connector 82">
              <a:extLst>
                <a:ext uri="{FF2B5EF4-FFF2-40B4-BE49-F238E27FC236}">
                  <a16:creationId xmlns:a16="http://schemas.microsoft.com/office/drawing/2014/main" id="{0B960B73-C068-4D48-9D70-FDA2B23A2447}"/>
                </a:ext>
              </a:extLst>
            </p:cNvPr>
            <p:cNvCxnSpPr/>
            <p:nvPr/>
          </p:nvCxnSpPr>
          <p:spPr>
            <a:xfrm>
              <a:off x="4659808" y="4540130"/>
              <a:ext cx="2065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83">
              <a:extLst>
                <a:ext uri="{FF2B5EF4-FFF2-40B4-BE49-F238E27FC236}">
                  <a16:creationId xmlns:a16="http://schemas.microsoft.com/office/drawing/2014/main" id="{B6743D73-2BD2-4212-8342-BCDF69008E2D}"/>
                </a:ext>
              </a:extLst>
            </p:cNvPr>
            <p:cNvSpPr/>
            <p:nvPr/>
          </p:nvSpPr>
          <p:spPr>
            <a:xfrm>
              <a:off x="4889736" y="4305093"/>
              <a:ext cx="294117" cy="470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n</a:t>
              </a:r>
            </a:p>
          </p:txBody>
        </p:sp>
        <p:cxnSp>
          <p:nvCxnSpPr>
            <p:cNvPr id="44" name="Straight Arrow Connector 84">
              <a:extLst>
                <a:ext uri="{FF2B5EF4-FFF2-40B4-BE49-F238E27FC236}">
                  <a16:creationId xmlns:a16="http://schemas.microsoft.com/office/drawing/2014/main" id="{B4A45F3C-D665-4C47-A52F-10414DFBD1E9}"/>
                </a:ext>
              </a:extLst>
            </p:cNvPr>
            <p:cNvCxnSpPr/>
            <p:nvPr/>
          </p:nvCxnSpPr>
          <p:spPr>
            <a:xfrm>
              <a:off x="5239139" y="4540130"/>
              <a:ext cx="2065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85">
              <a:extLst>
                <a:ext uri="{FF2B5EF4-FFF2-40B4-BE49-F238E27FC236}">
                  <a16:creationId xmlns:a16="http://schemas.microsoft.com/office/drawing/2014/main" id="{58DF31E5-C6BA-4DA2-82E4-BE78638312A4}"/>
                </a:ext>
              </a:extLst>
            </p:cNvPr>
            <p:cNvSpPr/>
            <p:nvPr/>
          </p:nvSpPr>
          <p:spPr>
            <a:xfrm>
              <a:off x="5486899" y="4311355"/>
              <a:ext cx="294117" cy="470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err="1">
                  <a:solidFill>
                    <a:schemeClr val="tx1"/>
                  </a:solidFill>
                </a:rPr>
                <a:t>i</a:t>
              </a:r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6" name="Straight Arrow Connector 86">
              <a:extLst>
                <a:ext uri="{FF2B5EF4-FFF2-40B4-BE49-F238E27FC236}">
                  <a16:creationId xmlns:a16="http://schemas.microsoft.com/office/drawing/2014/main" id="{AC92E628-A881-4755-A318-765CF6C1BCFB}"/>
                </a:ext>
              </a:extLst>
            </p:cNvPr>
            <p:cNvCxnSpPr/>
            <p:nvPr/>
          </p:nvCxnSpPr>
          <p:spPr>
            <a:xfrm>
              <a:off x="5836302" y="4546392"/>
              <a:ext cx="2065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87">
              <a:extLst>
                <a:ext uri="{FF2B5EF4-FFF2-40B4-BE49-F238E27FC236}">
                  <a16:creationId xmlns:a16="http://schemas.microsoft.com/office/drawing/2014/main" id="{54DB2FF7-045B-485E-9EEE-C071BDF2236F}"/>
                </a:ext>
              </a:extLst>
            </p:cNvPr>
            <p:cNvSpPr/>
            <p:nvPr/>
          </p:nvSpPr>
          <p:spPr>
            <a:xfrm>
              <a:off x="6083993" y="4305093"/>
              <a:ext cx="294117" cy="4700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48" name="Straight Arrow Connector 88">
              <a:extLst>
                <a:ext uri="{FF2B5EF4-FFF2-40B4-BE49-F238E27FC236}">
                  <a16:creationId xmlns:a16="http://schemas.microsoft.com/office/drawing/2014/main" id="{EB427426-28C2-4B13-ADF7-DB831358DD83}"/>
                </a:ext>
              </a:extLst>
            </p:cNvPr>
            <p:cNvCxnSpPr/>
            <p:nvPr/>
          </p:nvCxnSpPr>
          <p:spPr>
            <a:xfrm>
              <a:off x="6433396" y="4540130"/>
              <a:ext cx="2065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89">
              <a:extLst>
                <a:ext uri="{FF2B5EF4-FFF2-40B4-BE49-F238E27FC236}">
                  <a16:creationId xmlns:a16="http://schemas.microsoft.com/office/drawing/2014/main" id="{05278660-477D-4CEE-A2D9-17B6F04D6D30}"/>
                </a:ext>
              </a:extLst>
            </p:cNvPr>
            <p:cNvSpPr/>
            <p:nvPr/>
          </p:nvSpPr>
          <p:spPr>
            <a:xfrm>
              <a:off x="6681087" y="4305093"/>
              <a:ext cx="294117" cy="4700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0" name="Straight Arrow Connector 90">
              <a:extLst>
                <a:ext uri="{FF2B5EF4-FFF2-40B4-BE49-F238E27FC236}">
                  <a16:creationId xmlns:a16="http://schemas.microsoft.com/office/drawing/2014/main" id="{05C6A71B-A7BF-4C17-A447-A4D20C5875A1}"/>
                </a:ext>
              </a:extLst>
            </p:cNvPr>
            <p:cNvCxnSpPr/>
            <p:nvPr/>
          </p:nvCxnSpPr>
          <p:spPr>
            <a:xfrm>
              <a:off x="7030490" y="4540130"/>
              <a:ext cx="2065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91">
              <a:extLst>
                <a:ext uri="{FF2B5EF4-FFF2-40B4-BE49-F238E27FC236}">
                  <a16:creationId xmlns:a16="http://schemas.microsoft.com/office/drawing/2014/main" id="{4D1B66E3-53E9-48BD-AAD6-9D89D2F86DC3}"/>
                </a:ext>
              </a:extLst>
            </p:cNvPr>
            <p:cNvSpPr/>
            <p:nvPr/>
          </p:nvSpPr>
          <p:spPr>
            <a:xfrm>
              <a:off x="7280435" y="4305093"/>
              <a:ext cx="294117" cy="4700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</a:t>
              </a:r>
            </a:p>
          </p:txBody>
        </p:sp>
        <p:cxnSp>
          <p:nvCxnSpPr>
            <p:cNvPr id="52" name="Straight Arrow Connector 92">
              <a:extLst>
                <a:ext uri="{FF2B5EF4-FFF2-40B4-BE49-F238E27FC236}">
                  <a16:creationId xmlns:a16="http://schemas.microsoft.com/office/drawing/2014/main" id="{FD5DAED8-4C45-45C5-99E6-83C7FEDC2ECF}"/>
                </a:ext>
              </a:extLst>
            </p:cNvPr>
            <p:cNvCxnSpPr/>
            <p:nvPr/>
          </p:nvCxnSpPr>
          <p:spPr>
            <a:xfrm>
              <a:off x="7629838" y="4540130"/>
              <a:ext cx="2065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93">
              <a:extLst>
                <a:ext uri="{FF2B5EF4-FFF2-40B4-BE49-F238E27FC236}">
                  <a16:creationId xmlns:a16="http://schemas.microsoft.com/office/drawing/2014/main" id="{7ECDAF92-E765-4FD9-972B-4FBA0646AB91}"/>
                </a:ext>
              </a:extLst>
            </p:cNvPr>
            <p:cNvSpPr/>
            <p:nvPr/>
          </p:nvSpPr>
          <p:spPr>
            <a:xfrm>
              <a:off x="7860197" y="4311355"/>
              <a:ext cx="294117" cy="4700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54" name="Straight Arrow Connector 94">
              <a:extLst>
                <a:ext uri="{FF2B5EF4-FFF2-40B4-BE49-F238E27FC236}">
                  <a16:creationId xmlns:a16="http://schemas.microsoft.com/office/drawing/2014/main" id="{7E753F9C-0579-4F3C-83A0-DD18E83D460C}"/>
                </a:ext>
              </a:extLst>
            </p:cNvPr>
            <p:cNvCxnSpPr/>
            <p:nvPr/>
          </p:nvCxnSpPr>
          <p:spPr>
            <a:xfrm>
              <a:off x="8209600" y="4546392"/>
              <a:ext cx="2065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95">
              <a:extLst>
                <a:ext uri="{FF2B5EF4-FFF2-40B4-BE49-F238E27FC236}">
                  <a16:creationId xmlns:a16="http://schemas.microsoft.com/office/drawing/2014/main" id="{9C8898EC-7C49-4567-9D01-71D53029AD73}"/>
                </a:ext>
              </a:extLst>
            </p:cNvPr>
            <p:cNvSpPr/>
            <p:nvPr/>
          </p:nvSpPr>
          <p:spPr>
            <a:xfrm>
              <a:off x="8457291" y="4305093"/>
              <a:ext cx="294117" cy="4700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</a:t>
              </a:r>
            </a:p>
          </p:txBody>
        </p:sp>
        <p:cxnSp>
          <p:nvCxnSpPr>
            <p:cNvPr id="56" name="Straight Arrow Connector 96">
              <a:extLst>
                <a:ext uri="{FF2B5EF4-FFF2-40B4-BE49-F238E27FC236}">
                  <a16:creationId xmlns:a16="http://schemas.microsoft.com/office/drawing/2014/main" id="{9F646B29-CA44-4994-84DB-45ACD200A58C}"/>
                </a:ext>
              </a:extLst>
            </p:cNvPr>
            <p:cNvCxnSpPr/>
            <p:nvPr/>
          </p:nvCxnSpPr>
          <p:spPr>
            <a:xfrm>
              <a:off x="8806694" y="4540130"/>
              <a:ext cx="2065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97">
              <a:extLst>
                <a:ext uri="{FF2B5EF4-FFF2-40B4-BE49-F238E27FC236}">
                  <a16:creationId xmlns:a16="http://schemas.microsoft.com/office/drawing/2014/main" id="{C1BD878F-2569-4FAC-8876-A2C7E8B55156}"/>
                </a:ext>
              </a:extLst>
            </p:cNvPr>
            <p:cNvSpPr/>
            <p:nvPr/>
          </p:nvSpPr>
          <p:spPr>
            <a:xfrm>
              <a:off x="9026406" y="4305093"/>
              <a:ext cx="294117" cy="4700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o</a:t>
              </a:r>
            </a:p>
          </p:txBody>
        </p:sp>
        <p:cxnSp>
          <p:nvCxnSpPr>
            <p:cNvPr id="58" name="Straight Arrow Connector 98">
              <a:extLst>
                <a:ext uri="{FF2B5EF4-FFF2-40B4-BE49-F238E27FC236}">
                  <a16:creationId xmlns:a16="http://schemas.microsoft.com/office/drawing/2014/main" id="{FA3A8368-F7B2-494F-8A1D-9614829A836E}"/>
                </a:ext>
              </a:extLst>
            </p:cNvPr>
            <p:cNvCxnSpPr/>
            <p:nvPr/>
          </p:nvCxnSpPr>
          <p:spPr>
            <a:xfrm>
              <a:off x="9375809" y="4540130"/>
              <a:ext cx="2065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99">
              <a:extLst>
                <a:ext uri="{FF2B5EF4-FFF2-40B4-BE49-F238E27FC236}">
                  <a16:creationId xmlns:a16="http://schemas.microsoft.com/office/drawing/2014/main" id="{2E9B0DA9-407A-42C1-8AEC-3FBABB3CCE4B}"/>
                </a:ext>
              </a:extLst>
            </p:cNvPr>
            <p:cNvSpPr/>
            <p:nvPr/>
          </p:nvSpPr>
          <p:spPr>
            <a:xfrm>
              <a:off x="9620815" y="4305093"/>
              <a:ext cx="294117" cy="4700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Arrow Connector 100">
              <a:extLst>
                <a:ext uri="{FF2B5EF4-FFF2-40B4-BE49-F238E27FC236}">
                  <a16:creationId xmlns:a16="http://schemas.microsoft.com/office/drawing/2014/main" id="{0C7D4C6D-113D-4792-8261-DCE644370995}"/>
                </a:ext>
              </a:extLst>
            </p:cNvPr>
            <p:cNvCxnSpPr/>
            <p:nvPr/>
          </p:nvCxnSpPr>
          <p:spPr>
            <a:xfrm>
              <a:off x="9970218" y="4540130"/>
              <a:ext cx="2065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101">
              <a:extLst>
                <a:ext uri="{FF2B5EF4-FFF2-40B4-BE49-F238E27FC236}">
                  <a16:creationId xmlns:a16="http://schemas.microsoft.com/office/drawing/2014/main" id="{CF72383E-12E9-4A0C-B115-73FFDD03D232}"/>
                </a:ext>
              </a:extLst>
            </p:cNvPr>
            <p:cNvSpPr/>
            <p:nvPr/>
          </p:nvSpPr>
          <p:spPr>
            <a:xfrm>
              <a:off x="10207225" y="4293202"/>
              <a:ext cx="294117" cy="4700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62" name="Elbow Connector 127">
              <a:extLst>
                <a:ext uri="{FF2B5EF4-FFF2-40B4-BE49-F238E27FC236}">
                  <a16:creationId xmlns:a16="http://schemas.microsoft.com/office/drawing/2014/main" id="{79FCCA3A-9B61-40F0-8C03-59D8893342B1}"/>
                </a:ext>
              </a:extLst>
            </p:cNvPr>
            <p:cNvCxnSpPr>
              <a:stCxn id="64" idx="2"/>
            </p:cNvCxnSpPr>
            <p:nvPr/>
          </p:nvCxnSpPr>
          <p:spPr>
            <a:xfrm rot="5400000">
              <a:off x="7931046" y="2486369"/>
              <a:ext cx="146333" cy="4700145"/>
            </a:xfrm>
            <a:prstGeom prst="bentConnector2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138">
              <a:extLst>
                <a:ext uri="{FF2B5EF4-FFF2-40B4-BE49-F238E27FC236}">
                  <a16:creationId xmlns:a16="http://schemas.microsoft.com/office/drawing/2014/main" id="{24C160DD-6DBE-4789-A96B-A57392BF89A1}"/>
                </a:ext>
              </a:extLst>
            </p:cNvPr>
            <p:cNvCxnSpPr/>
            <p:nvPr/>
          </p:nvCxnSpPr>
          <p:spPr>
            <a:xfrm>
              <a:off x="5654139" y="4915870"/>
              <a:ext cx="650264" cy="553999"/>
            </a:xfrm>
            <a:prstGeom prst="bentConnector3">
              <a:avLst>
                <a:gd name="adj1" fmla="val -67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144">
              <a:extLst>
                <a:ext uri="{FF2B5EF4-FFF2-40B4-BE49-F238E27FC236}">
                  <a16:creationId xmlns:a16="http://schemas.microsoft.com/office/drawing/2014/main" id="{E3A97C26-25CA-4861-8783-B891DA2BF644}"/>
                </a:ext>
              </a:extLst>
            </p:cNvPr>
            <p:cNvSpPr/>
            <p:nvPr/>
          </p:nvSpPr>
          <p:spPr>
            <a:xfrm>
              <a:off x="6306717" y="5181600"/>
              <a:ext cx="337411" cy="4700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l</a:t>
              </a:r>
            </a:p>
          </p:txBody>
        </p:sp>
        <p:cxnSp>
          <p:nvCxnSpPr>
            <p:cNvPr id="65" name="Straight Arrow Connector 145">
              <a:extLst>
                <a:ext uri="{FF2B5EF4-FFF2-40B4-BE49-F238E27FC236}">
                  <a16:creationId xmlns:a16="http://schemas.microsoft.com/office/drawing/2014/main" id="{C4F52112-91B0-402D-B35C-F96D98537580}"/>
                </a:ext>
              </a:extLst>
            </p:cNvPr>
            <p:cNvCxnSpPr/>
            <p:nvPr/>
          </p:nvCxnSpPr>
          <p:spPr>
            <a:xfrm>
              <a:off x="6644128" y="5478434"/>
              <a:ext cx="23700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147">
              <a:extLst>
                <a:ext uri="{FF2B5EF4-FFF2-40B4-BE49-F238E27FC236}">
                  <a16:creationId xmlns:a16="http://schemas.microsoft.com/office/drawing/2014/main" id="{3026D63E-F119-4AF7-A040-A728C181CF79}"/>
                </a:ext>
              </a:extLst>
            </p:cNvPr>
            <p:cNvCxnSpPr/>
            <p:nvPr/>
          </p:nvCxnSpPr>
          <p:spPr>
            <a:xfrm>
              <a:off x="7798481" y="5481839"/>
              <a:ext cx="23700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148">
              <a:extLst>
                <a:ext uri="{FF2B5EF4-FFF2-40B4-BE49-F238E27FC236}">
                  <a16:creationId xmlns:a16="http://schemas.microsoft.com/office/drawing/2014/main" id="{97CE1A64-DA7D-46EB-9D24-7A9B0C1F555B}"/>
                </a:ext>
              </a:extLst>
            </p:cNvPr>
            <p:cNvSpPr/>
            <p:nvPr/>
          </p:nvSpPr>
          <p:spPr>
            <a:xfrm>
              <a:off x="8035488" y="5234911"/>
              <a:ext cx="337411" cy="4700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r-IN">
                  <a:solidFill>
                    <a:schemeClr val="tx1"/>
                  </a:solidFill>
                </a:rPr>
                <a:t>…</a:t>
              </a:r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68" name="Straight Arrow Connector 217">
              <a:extLst>
                <a:ext uri="{FF2B5EF4-FFF2-40B4-BE49-F238E27FC236}">
                  <a16:creationId xmlns:a16="http://schemas.microsoft.com/office/drawing/2014/main" id="{0011B3F7-EAC6-48DD-97EE-446898F6E888}"/>
                </a:ext>
              </a:extLst>
            </p:cNvPr>
            <p:cNvCxnSpPr/>
            <p:nvPr/>
          </p:nvCxnSpPr>
          <p:spPr>
            <a:xfrm>
              <a:off x="1079484" y="4540129"/>
              <a:ext cx="20659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226">
              <a:extLst>
                <a:ext uri="{FF2B5EF4-FFF2-40B4-BE49-F238E27FC236}">
                  <a16:creationId xmlns:a16="http://schemas.microsoft.com/office/drawing/2014/main" id="{49E15F5C-19D7-448D-A1AA-AD9376DF7754}"/>
                </a:ext>
              </a:extLst>
            </p:cNvPr>
            <p:cNvSpPr txBox="1"/>
            <p:nvPr/>
          </p:nvSpPr>
          <p:spPr>
            <a:xfrm>
              <a:off x="412946" y="4955045"/>
              <a:ext cx="48261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First, read prefix characters and their categories</a:t>
              </a:r>
              <a:r>
                <a:rPr lang="mr-IN" dirty="0">
                  <a:latin typeface="+mj-lt"/>
                </a:rPr>
                <a:t>…</a:t>
              </a:r>
              <a:r>
                <a:rPr lang="en-US" dirty="0">
                  <a:latin typeface="+mj-lt"/>
                </a:rPr>
                <a:t>.</a:t>
              </a:r>
            </a:p>
          </p:txBody>
        </p:sp>
        <p:sp>
          <p:nvSpPr>
            <p:cNvPr id="70" name="TextBox 232">
              <a:extLst>
                <a:ext uri="{FF2B5EF4-FFF2-40B4-BE49-F238E27FC236}">
                  <a16:creationId xmlns:a16="http://schemas.microsoft.com/office/drawing/2014/main" id="{2FE8CF7E-024B-4F4B-AC48-34A61EC5BFD1}"/>
                </a:ext>
              </a:extLst>
            </p:cNvPr>
            <p:cNvSpPr txBox="1"/>
            <p:nvPr/>
          </p:nvSpPr>
          <p:spPr>
            <a:xfrm>
              <a:off x="2392242" y="5451446"/>
              <a:ext cx="2688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>
                  <a:latin typeface="+mj-lt"/>
                </a:rPr>
                <a:t>…</a:t>
              </a:r>
              <a:r>
                <a:rPr lang="en-US" dirty="0">
                  <a:latin typeface="+mj-lt"/>
                </a:rPr>
                <a:t>then predict completion!</a:t>
              </a:r>
            </a:p>
          </p:txBody>
        </p:sp>
        <p:cxnSp>
          <p:nvCxnSpPr>
            <p:cNvPr id="71" name="Curved Connector 236">
              <a:extLst>
                <a:ext uri="{FF2B5EF4-FFF2-40B4-BE49-F238E27FC236}">
                  <a16:creationId xmlns:a16="http://schemas.microsoft.com/office/drawing/2014/main" id="{3FE077AC-4E04-4658-BC63-AD4753B04FE6}"/>
                </a:ext>
              </a:extLst>
            </p:cNvPr>
            <p:cNvCxnSpPr/>
            <p:nvPr/>
          </p:nvCxnSpPr>
          <p:spPr>
            <a:xfrm rot="16200000" flipH="1">
              <a:off x="8195957" y="5449660"/>
              <a:ext cx="369332" cy="15448"/>
            </a:xfrm>
            <a:prstGeom prst="curvedConnector5">
              <a:avLst>
                <a:gd name="adj1" fmla="val -72521"/>
                <a:gd name="adj2" fmla="val 10503102"/>
                <a:gd name="adj3" fmla="val 172521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253">
              <a:extLst>
                <a:ext uri="{FF2B5EF4-FFF2-40B4-BE49-F238E27FC236}">
                  <a16:creationId xmlns:a16="http://schemas.microsoft.com/office/drawing/2014/main" id="{6B32F386-C4C9-4ADC-9C2C-1E2529A00B6F}"/>
                </a:ext>
              </a:extLst>
            </p:cNvPr>
            <p:cNvSpPr/>
            <p:nvPr/>
          </p:nvSpPr>
          <p:spPr>
            <a:xfrm>
              <a:off x="6977955" y="5295146"/>
              <a:ext cx="337411" cy="470073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Rectangle 254">
              <a:extLst>
                <a:ext uri="{FF2B5EF4-FFF2-40B4-BE49-F238E27FC236}">
                  <a16:creationId xmlns:a16="http://schemas.microsoft.com/office/drawing/2014/main" id="{B5A6C76A-84CD-4799-AFDB-5584A2B34406}"/>
                </a:ext>
              </a:extLst>
            </p:cNvPr>
            <p:cNvSpPr/>
            <p:nvPr/>
          </p:nvSpPr>
          <p:spPr>
            <a:xfrm>
              <a:off x="6932394" y="5240556"/>
              <a:ext cx="337411" cy="47007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Rectangle 255">
              <a:extLst>
                <a:ext uri="{FF2B5EF4-FFF2-40B4-BE49-F238E27FC236}">
                  <a16:creationId xmlns:a16="http://schemas.microsoft.com/office/drawing/2014/main" id="{6FF71819-6D26-425F-B553-42966F3F4A8F}"/>
                </a:ext>
              </a:extLst>
            </p:cNvPr>
            <p:cNvSpPr/>
            <p:nvPr/>
          </p:nvSpPr>
          <p:spPr>
            <a:xfrm>
              <a:off x="6881073" y="5181600"/>
              <a:ext cx="337411" cy="4700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5" name="Straight Arrow Connector 256">
              <a:extLst>
                <a:ext uri="{FF2B5EF4-FFF2-40B4-BE49-F238E27FC236}">
                  <a16:creationId xmlns:a16="http://schemas.microsoft.com/office/drawing/2014/main" id="{27600B9C-35B9-4976-AFEE-12C87F9B810B}"/>
                </a:ext>
              </a:extLst>
            </p:cNvPr>
            <p:cNvCxnSpPr/>
            <p:nvPr/>
          </p:nvCxnSpPr>
          <p:spPr>
            <a:xfrm>
              <a:off x="7224187" y="5481295"/>
              <a:ext cx="23700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257">
              <a:extLst>
                <a:ext uri="{FF2B5EF4-FFF2-40B4-BE49-F238E27FC236}">
                  <a16:creationId xmlns:a16="http://schemas.microsoft.com/office/drawing/2014/main" id="{D654E8CB-E976-4054-A240-7350BC67F162}"/>
                </a:ext>
              </a:extLst>
            </p:cNvPr>
            <p:cNvSpPr/>
            <p:nvPr/>
          </p:nvSpPr>
          <p:spPr>
            <a:xfrm>
              <a:off x="7558014" y="5298007"/>
              <a:ext cx="337411" cy="470073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7" name="Rectangle 258">
              <a:extLst>
                <a:ext uri="{FF2B5EF4-FFF2-40B4-BE49-F238E27FC236}">
                  <a16:creationId xmlns:a16="http://schemas.microsoft.com/office/drawing/2014/main" id="{FBBD8FE3-C4E7-4EEE-8C63-DCAFBD38B445}"/>
                </a:ext>
              </a:extLst>
            </p:cNvPr>
            <p:cNvSpPr/>
            <p:nvPr/>
          </p:nvSpPr>
          <p:spPr>
            <a:xfrm>
              <a:off x="7512453" y="5243417"/>
              <a:ext cx="337411" cy="47007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Rectangle 259">
              <a:extLst>
                <a:ext uri="{FF2B5EF4-FFF2-40B4-BE49-F238E27FC236}">
                  <a16:creationId xmlns:a16="http://schemas.microsoft.com/office/drawing/2014/main" id="{89B7D58C-FACF-4A95-B5F0-B2D4C503EB54}"/>
                </a:ext>
              </a:extLst>
            </p:cNvPr>
            <p:cNvSpPr/>
            <p:nvPr/>
          </p:nvSpPr>
          <p:spPr>
            <a:xfrm>
              <a:off x="7461132" y="5184461"/>
              <a:ext cx="337411" cy="4700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o</a:t>
              </a:r>
            </a:p>
          </p:txBody>
        </p:sp>
        <p:sp>
          <p:nvSpPr>
            <p:cNvPr id="79" name="Right Brace 266">
              <a:extLst>
                <a:ext uri="{FF2B5EF4-FFF2-40B4-BE49-F238E27FC236}">
                  <a16:creationId xmlns:a16="http://schemas.microsoft.com/office/drawing/2014/main" id="{B28B116E-A18A-4F33-9AD9-7B196041B639}"/>
                </a:ext>
              </a:extLst>
            </p:cNvPr>
            <p:cNvSpPr/>
            <p:nvPr/>
          </p:nvSpPr>
          <p:spPr>
            <a:xfrm rot="16200000" flipH="1">
              <a:off x="6964488" y="4996273"/>
              <a:ext cx="273223" cy="1950600"/>
            </a:xfrm>
            <a:prstGeom prst="rightBrace">
              <a:avLst>
                <a:gd name="adj1" fmla="val 50138"/>
                <a:gd name="adj2" fmla="val 53378"/>
              </a:avLst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271">
              <a:extLst>
                <a:ext uri="{FF2B5EF4-FFF2-40B4-BE49-F238E27FC236}">
                  <a16:creationId xmlns:a16="http://schemas.microsoft.com/office/drawing/2014/main" id="{0B111B65-9C70-4881-AAC6-3F764D10F1D8}"/>
                </a:ext>
              </a:extLst>
            </p:cNvPr>
            <p:cNvSpPr txBox="1"/>
            <p:nvPr/>
          </p:nvSpPr>
          <p:spPr>
            <a:xfrm>
              <a:off x="5078017" y="6094021"/>
              <a:ext cx="4137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err="1">
                  <a:latin typeface="+mj-lt"/>
                </a:rPr>
                <a:t>Ranked</a:t>
              </a:r>
              <a:r>
                <a:rPr lang="de-DE" sz="1600">
                  <a:latin typeface="+mj-lt"/>
                </a:rPr>
                <a:t> </a:t>
              </a:r>
              <a:r>
                <a:rPr lang="de-DE" sz="1600" err="1">
                  <a:latin typeface="+mj-lt"/>
                </a:rPr>
                <a:t>character</a:t>
              </a:r>
              <a:r>
                <a:rPr lang="de-DE" sz="1600">
                  <a:latin typeface="+mj-lt"/>
                </a:rPr>
                <a:t>/</a:t>
              </a:r>
              <a:r>
                <a:rPr lang="de-DE" sz="1600" err="1">
                  <a:latin typeface="+mj-lt"/>
                </a:rPr>
                <a:t>class</a:t>
              </a:r>
              <a:r>
                <a:rPr lang="de-DE" sz="1600">
                  <a:latin typeface="+mj-lt"/>
                </a:rPr>
                <a:t> </a:t>
              </a:r>
              <a:r>
                <a:rPr lang="de-DE" sz="1600" err="1">
                  <a:latin typeface="+mj-lt"/>
                </a:rPr>
                <a:t>predictions</a:t>
              </a:r>
              <a:r>
                <a:rPr lang="de-DE" sz="1600">
                  <a:latin typeface="+mj-lt"/>
                </a:rPr>
                <a:t> per </a:t>
              </a:r>
              <a:r>
                <a:rPr lang="de-DE" sz="1600" err="1">
                  <a:latin typeface="+mj-lt"/>
                </a:rPr>
                <a:t>timestep</a:t>
              </a:r>
              <a:endParaRPr lang="de-DE" sz="160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8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Network Basics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1D177D4D-57A7-4136-93D7-983C5D69F715}"/>
              </a:ext>
            </a:extLst>
          </p:cNvPr>
          <p:cNvSpPr txBox="1">
            <a:spLocks/>
          </p:cNvSpPr>
          <p:nvPr/>
        </p:nvSpPr>
        <p:spPr>
          <a:xfrm>
            <a:off x="314957" y="908720"/>
            <a:ext cx="8433507" cy="6480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e-DE" dirty="0" err="1"/>
              <a:t>Spellchecking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LSTMs: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" r="20683"/>
          <a:stretch/>
        </p:blipFill>
        <p:spPr>
          <a:xfrm>
            <a:off x="5220072" y="1556792"/>
            <a:ext cx="5292412" cy="35497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4029" y="1557806"/>
            <a:ext cx="5056043" cy="413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NNs </a:t>
            </a:r>
            <a:r>
              <a:rPr lang="en-US" sz="3200" i="1" dirty="0">
                <a:solidFill>
                  <a:prstClr val="black"/>
                </a:solidFill>
              </a:rPr>
              <a:t>(“</a:t>
            </a:r>
            <a:r>
              <a:rPr lang="en-US" sz="3200" i="1" dirty="0" err="1">
                <a:solidFill>
                  <a:prstClr val="black"/>
                </a:solidFill>
              </a:rPr>
              <a:t>Autoencoders</a:t>
            </a:r>
            <a:r>
              <a:rPr lang="en-US" sz="3200" i="1" dirty="0">
                <a:solidFill>
                  <a:prstClr val="black"/>
                </a:solidFill>
              </a:rPr>
              <a:t>”) </a:t>
            </a:r>
            <a:r>
              <a:rPr lang="en-US" sz="3200" dirty="0">
                <a:solidFill>
                  <a:prstClr val="black"/>
                </a:solidFill>
              </a:rPr>
              <a:t>are really good at creating low-dimensional hashes of objects (images, text).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Idea: Let NN encode (hash) user input, find match-suggestions from nearest neighbors (</a:t>
            </a:r>
            <a:r>
              <a:rPr lang="en-US" sz="3200" dirty="0" err="1">
                <a:solidFill>
                  <a:prstClr val="black"/>
                </a:solidFill>
              </a:rPr>
              <a:t>kNN</a:t>
            </a:r>
            <a:r>
              <a:rPr lang="en-US" sz="3200" dirty="0">
                <a:solidFill>
                  <a:prstClr val="black"/>
                </a:solidFill>
              </a:rPr>
              <a:t>/k-d Tree).</a:t>
            </a:r>
          </a:p>
        </p:txBody>
      </p:sp>
    </p:spTree>
    <p:extLst>
      <p:ext uri="{BB962C8B-B14F-4D97-AF65-F5344CB8AC3E}">
        <p14:creationId xmlns:p14="http://schemas.microsoft.com/office/powerpoint/2010/main" val="355983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Network Basics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3030" y="692696"/>
            <a:ext cx="8315434" cy="5140866"/>
            <a:chOff x="1305017" y="204186"/>
            <a:chExt cx="10112317" cy="6453965"/>
          </a:xfrm>
        </p:grpSpPr>
        <p:sp>
          <p:nvSpPr>
            <p:cNvPr id="6" name="Pfeil: nach unten 23">
              <a:extLst>
                <a:ext uri="{FF2B5EF4-FFF2-40B4-BE49-F238E27FC236}">
                  <a16:creationId xmlns:a16="http://schemas.microsoft.com/office/drawing/2014/main" id="{6B7D46EA-A401-4C34-9FF7-FD2DD237FDF6}"/>
                </a:ext>
              </a:extLst>
            </p:cNvPr>
            <p:cNvSpPr/>
            <p:nvPr/>
          </p:nvSpPr>
          <p:spPr>
            <a:xfrm>
              <a:off x="6785503" y="702206"/>
              <a:ext cx="3858090" cy="4654598"/>
            </a:xfrm>
            <a:prstGeom prst="downArrow">
              <a:avLst>
                <a:gd name="adj1" fmla="val 68408"/>
                <a:gd name="adj2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Zylinder 3">
              <a:extLst>
                <a:ext uri="{FF2B5EF4-FFF2-40B4-BE49-F238E27FC236}">
                  <a16:creationId xmlns:a16="http://schemas.microsoft.com/office/drawing/2014/main" id="{A8E25713-0A76-41C0-94BE-F43AA4726B39}"/>
                </a:ext>
              </a:extLst>
            </p:cNvPr>
            <p:cNvSpPr/>
            <p:nvPr/>
          </p:nvSpPr>
          <p:spPr>
            <a:xfrm>
              <a:off x="1305017" y="4793942"/>
              <a:ext cx="2361461" cy="109195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FTS DB</a:t>
              </a:r>
            </a:p>
          </p:txBody>
        </p:sp>
        <p:sp>
          <p:nvSpPr>
            <p:cNvPr id="11" name="Rechteck 4">
              <a:extLst>
                <a:ext uri="{FF2B5EF4-FFF2-40B4-BE49-F238E27FC236}">
                  <a16:creationId xmlns:a16="http://schemas.microsoft.com/office/drawing/2014/main" id="{D7705561-ECD6-4B3A-A487-FC510251731B}"/>
                </a:ext>
              </a:extLst>
            </p:cNvPr>
            <p:cNvSpPr/>
            <p:nvPr/>
          </p:nvSpPr>
          <p:spPr>
            <a:xfrm>
              <a:off x="1305017" y="506027"/>
              <a:ext cx="2361461" cy="2432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/>
                <a:t>Deep </a:t>
              </a:r>
              <a:r>
                <a:rPr lang="de-DE" dirty="0" err="1"/>
                <a:t>Spell</a:t>
              </a:r>
              <a:r>
                <a:rPr lang="de-DE" dirty="0"/>
                <a:t> Stack</a:t>
              </a:r>
            </a:p>
          </p:txBody>
        </p:sp>
        <p:sp>
          <p:nvSpPr>
            <p:cNvPr id="12" name="Textfeld 5">
              <a:extLst>
                <a:ext uri="{FF2B5EF4-FFF2-40B4-BE49-F238E27FC236}">
                  <a16:creationId xmlns:a16="http://schemas.microsoft.com/office/drawing/2014/main" id="{DBF2990F-F6B5-4646-91C2-2B43921CB825}"/>
                </a:ext>
              </a:extLst>
            </p:cNvPr>
            <p:cNvSpPr txBox="1"/>
            <p:nvPr/>
          </p:nvSpPr>
          <p:spPr>
            <a:xfrm>
              <a:off x="3888422" y="5033639"/>
              <a:ext cx="3355754" cy="811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800 MB</a:t>
              </a:r>
            </a:p>
            <a:p>
              <a:r>
                <a:rPr lang="de-DE" dirty="0"/>
                <a:t>(340 MB </a:t>
              </a:r>
              <a:r>
                <a:rPr lang="de-DE" dirty="0" err="1"/>
                <a:t>content</a:t>
              </a:r>
              <a:r>
                <a:rPr lang="de-DE" dirty="0"/>
                <a:t> </a:t>
              </a:r>
              <a:r>
                <a:rPr lang="de-DE" dirty="0" err="1"/>
                <a:t>table</a:t>
              </a:r>
              <a:r>
                <a:rPr lang="de-DE" dirty="0"/>
                <a:t>)</a:t>
              </a:r>
            </a:p>
          </p:txBody>
        </p:sp>
        <p:sp>
          <p:nvSpPr>
            <p:cNvPr id="13" name="Pfeil: nach oben 6">
              <a:extLst>
                <a:ext uri="{FF2B5EF4-FFF2-40B4-BE49-F238E27FC236}">
                  <a16:creationId xmlns:a16="http://schemas.microsoft.com/office/drawing/2014/main" id="{4E3B1918-3F37-4748-BF6A-29687253B91E}"/>
                </a:ext>
              </a:extLst>
            </p:cNvPr>
            <p:cNvSpPr/>
            <p:nvPr/>
          </p:nvSpPr>
          <p:spPr>
            <a:xfrm>
              <a:off x="1580225" y="3204893"/>
              <a:ext cx="1793290" cy="14913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: abgerundete Ecken 9">
              <a:extLst>
                <a:ext uri="{FF2B5EF4-FFF2-40B4-BE49-F238E27FC236}">
                  <a16:creationId xmlns:a16="http://schemas.microsoft.com/office/drawing/2014/main" id="{E126C07D-EA90-4A06-BEDF-C9A99F446879}"/>
                </a:ext>
              </a:extLst>
            </p:cNvPr>
            <p:cNvSpPr/>
            <p:nvPr/>
          </p:nvSpPr>
          <p:spPr>
            <a:xfrm>
              <a:off x="1580225" y="1056443"/>
              <a:ext cx="8629095" cy="43500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 err="1"/>
                <a:t>Classifier</a:t>
              </a:r>
              <a:r>
                <a:rPr lang="de-DE" dirty="0"/>
                <a:t> (</a:t>
              </a:r>
              <a:r>
                <a:rPr lang="de-DE" dirty="0" err="1"/>
                <a:t>city</a:t>
              </a:r>
              <a:r>
                <a:rPr lang="de-DE" dirty="0"/>
                <a:t>, </a:t>
              </a:r>
              <a:r>
                <a:rPr lang="de-DE" dirty="0" err="1"/>
                <a:t>state</a:t>
              </a:r>
              <a:r>
                <a:rPr lang="de-DE" dirty="0"/>
                <a:t>, </a:t>
              </a:r>
              <a:r>
                <a:rPr lang="de-DE" dirty="0" err="1"/>
                <a:t>road</a:t>
              </a:r>
              <a:r>
                <a:rPr lang="de-DE" dirty="0"/>
                <a:t>, etc.)</a:t>
              </a:r>
            </a:p>
          </p:txBody>
        </p:sp>
        <p:sp>
          <p:nvSpPr>
            <p:cNvPr id="17" name="Rechteck: abgerundete Ecken 10">
              <a:extLst>
                <a:ext uri="{FF2B5EF4-FFF2-40B4-BE49-F238E27FC236}">
                  <a16:creationId xmlns:a16="http://schemas.microsoft.com/office/drawing/2014/main" id="{FEBBFB30-A036-4F6D-B280-0792632ADE6F}"/>
                </a:ext>
              </a:extLst>
            </p:cNvPr>
            <p:cNvSpPr/>
            <p:nvPr/>
          </p:nvSpPr>
          <p:spPr>
            <a:xfrm>
              <a:off x="1580225" y="1606859"/>
              <a:ext cx="8629095" cy="43500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 err="1"/>
                <a:t>Completer</a:t>
              </a:r>
              <a:r>
                <a:rPr lang="de-DE" dirty="0"/>
                <a:t> (</a:t>
              </a:r>
              <a:r>
                <a:rPr lang="de-DE" dirty="0" err="1"/>
                <a:t>string</a:t>
              </a:r>
              <a:r>
                <a:rPr lang="de-DE" dirty="0"/>
                <a:t> </a:t>
              </a:r>
              <a:r>
                <a:rPr lang="de-DE" dirty="0" err="1"/>
                <a:t>based</a:t>
              </a:r>
              <a:r>
                <a:rPr lang="de-DE" dirty="0"/>
                <a:t> on </a:t>
              </a:r>
              <a:r>
                <a:rPr lang="de-DE" dirty="0" err="1"/>
                <a:t>category</a:t>
              </a:r>
              <a:r>
                <a:rPr lang="de-DE" dirty="0"/>
                <a:t>)</a:t>
              </a:r>
            </a:p>
          </p:txBody>
        </p:sp>
        <p:sp>
          <p:nvSpPr>
            <p:cNvPr id="18" name="Rechteck: abgerundete Ecken 11">
              <a:extLst>
                <a:ext uri="{FF2B5EF4-FFF2-40B4-BE49-F238E27FC236}">
                  <a16:creationId xmlns:a16="http://schemas.microsoft.com/office/drawing/2014/main" id="{87950A91-A461-4364-8841-8984EEAFE9BF}"/>
                </a:ext>
              </a:extLst>
            </p:cNvPr>
            <p:cNvSpPr/>
            <p:nvPr/>
          </p:nvSpPr>
          <p:spPr>
            <a:xfrm>
              <a:off x="1580225" y="2157275"/>
              <a:ext cx="8629095" cy="43500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dirty="0" err="1"/>
                <a:t>Corrector</a:t>
              </a:r>
              <a:r>
                <a:rPr lang="de-DE" dirty="0"/>
                <a:t> (</a:t>
              </a:r>
              <a:r>
                <a:rPr lang="de-DE" dirty="0" err="1"/>
                <a:t>corrects</a:t>
              </a:r>
              <a:r>
                <a:rPr lang="de-DE" dirty="0"/>
                <a:t> </a:t>
              </a:r>
              <a:r>
                <a:rPr lang="de-DE" dirty="0" err="1"/>
                <a:t>mistakes</a:t>
              </a:r>
              <a:r>
                <a:rPr lang="de-DE" dirty="0"/>
                <a:t>)</a:t>
              </a:r>
            </a:p>
          </p:txBody>
        </p:sp>
        <p:sp>
          <p:nvSpPr>
            <p:cNvPr id="19" name="Pfeil: nach unten 12">
              <a:extLst>
                <a:ext uri="{FF2B5EF4-FFF2-40B4-BE49-F238E27FC236}">
                  <a16:creationId xmlns:a16="http://schemas.microsoft.com/office/drawing/2014/main" id="{087B9BB0-EBC3-46B2-9345-7AB24CC2A227}"/>
                </a:ext>
              </a:extLst>
            </p:cNvPr>
            <p:cNvSpPr/>
            <p:nvPr/>
          </p:nvSpPr>
          <p:spPr>
            <a:xfrm>
              <a:off x="7377345" y="1677879"/>
              <a:ext cx="1367162" cy="292963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3">
              <a:extLst>
                <a:ext uri="{FF2B5EF4-FFF2-40B4-BE49-F238E27FC236}">
                  <a16:creationId xmlns:a16="http://schemas.microsoft.com/office/drawing/2014/main" id="{B3BA8DAE-85CC-4F37-B00C-C0F31F819F70}"/>
                </a:ext>
              </a:extLst>
            </p:cNvPr>
            <p:cNvSpPr/>
            <p:nvPr/>
          </p:nvSpPr>
          <p:spPr>
            <a:xfrm>
              <a:off x="7403977" y="204186"/>
              <a:ext cx="2601157" cy="4350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User String</a:t>
              </a:r>
            </a:p>
          </p:txBody>
        </p:sp>
        <p:sp>
          <p:nvSpPr>
            <p:cNvPr id="21" name="Zylinder 14">
              <a:extLst>
                <a:ext uri="{FF2B5EF4-FFF2-40B4-BE49-F238E27FC236}">
                  <a16:creationId xmlns:a16="http://schemas.microsoft.com/office/drawing/2014/main" id="{4FB2E8AA-C008-43B8-B67F-8CFCA03E2662}"/>
                </a:ext>
              </a:extLst>
            </p:cNvPr>
            <p:cNvSpPr/>
            <p:nvPr/>
          </p:nvSpPr>
          <p:spPr>
            <a:xfrm>
              <a:off x="7501629" y="4793942"/>
              <a:ext cx="2361461" cy="1091953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FTS DB</a:t>
              </a:r>
            </a:p>
          </p:txBody>
        </p:sp>
        <p:sp>
          <p:nvSpPr>
            <p:cNvPr id="22" name="Pfeil: nach rechts 15">
              <a:extLst>
                <a:ext uri="{FF2B5EF4-FFF2-40B4-BE49-F238E27FC236}">
                  <a16:creationId xmlns:a16="http://schemas.microsoft.com/office/drawing/2014/main" id="{576287D9-5FC6-4C18-A523-9B9740EB6E39}"/>
                </a:ext>
              </a:extLst>
            </p:cNvPr>
            <p:cNvSpPr/>
            <p:nvPr/>
          </p:nvSpPr>
          <p:spPr>
            <a:xfrm>
              <a:off x="7510510" y="6216006"/>
              <a:ext cx="1100831" cy="4421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16">
              <a:extLst>
                <a:ext uri="{FF2B5EF4-FFF2-40B4-BE49-F238E27FC236}">
                  <a16:creationId xmlns:a16="http://schemas.microsoft.com/office/drawing/2014/main" id="{53190B6F-A043-42DA-BA6D-20D5F596EAA7}"/>
                </a:ext>
              </a:extLst>
            </p:cNvPr>
            <p:cNvSpPr txBox="1"/>
            <p:nvPr/>
          </p:nvSpPr>
          <p:spPr>
            <a:xfrm>
              <a:off x="8611342" y="6192951"/>
              <a:ext cx="2805992" cy="46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NamedObject</a:t>
              </a:r>
              <a:r>
                <a:rPr lang="de-DE" dirty="0"/>
                <a:t> ID</a:t>
              </a:r>
            </a:p>
          </p:txBody>
        </p:sp>
        <p:sp>
          <p:nvSpPr>
            <p:cNvPr id="24" name="Rechteck 18">
              <a:extLst>
                <a:ext uri="{FF2B5EF4-FFF2-40B4-BE49-F238E27FC236}">
                  <a16:creationId xmlns:a16="http://schemas.microsoft.com/office/drawing/2014/main" id="{95F356EF-DC0E-49F6-B10F-372EBFA739D2}"/>
                </a:ext>
              </a:extLst>
            </p:cNvPr>
            <p:cNvSpPr/>
            <p:nvPr/>
          </p:nvSpPr>
          <p:spPr>
            <a:xfrm>
              <a:off x="6060115" y="1642369"/>
              <a:ext cx="1189609" cy="36398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 MB</a:t>
              </a:r>
            </a:p>
          </p:txBody>
        </p:sp>
        <p:sp>
          <p:nvSpPr>
            <p:cNvPr id="25" name="Rechteck 19">
              <a:extLst>
                <a:ext uri="{FF2B5EF4-FFF2-40B4-BE49-F238E27FC236}">
                  <a16:creationId xmlns:a16="http://schemas.microsoft.com/office/drawing/2014/main" id="{091FB08E-D96D-4A61-A9F1-AF224BDB7280}"/>
                </a:ext>
              </a:extLst>
            </p:cNvPr>
            <p:cNvSpPr/>
            <p:nvPr/>
          </p:nvSpPr>
          <p:spPr>
            <a:xfrm>
              <a:off x="6060115" y="1091953"/>
              <a:ext cx="1189609" cy="36398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 MB</a:t>
              </a:r>
            </a:p>
          </p:txBody>
        </p:sp>
        <p:sp>
          <p:nvSpPr>
            <p:cNvPr id="27" name="Pfeil: nach unten 22">
              <a:extLst>
                <a:ext uri="{FF2B5EF4-FFF2-40B4-BE49-F238E27FC236}">
                  <a16:creationId xmlns:a16="http://schemas.microsoft.com/office/drawing/2014/main" id="{A70D3B6E-041E-420C-A472-5C6896E968E2}"/>
                </a:ext>
              </a:extLst>
            </p:cNvPr>
            <p:cNvSpPr/>
            <p:nvPr/>
          </p:nvSpPr>
          <p:spPr>
            <a:xfrm>
              <a:off x="8700118" y="2343705"/>
              <a:ext cx="1367162" cy="226380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17">
              <a:extLst>
                <a:ext uri="{FF2B5EF4-FFF2-40B4-BE49-F238E27FC236}">
                  <a16:creationId xmlns:a16="http://schemas.microsoft.com/office/drawing/2014/main" id="{D218863D-C3EE-431F-B15D-2AAA71996833}"/>
                </a:ext>
              </a:extLst>
            </p:cNvPr>
            <p:cNvSpPr/>
            <p:nvPr/>
          </p:nvSpPr>
          <p:spPr>
            <a:xfrm>
              <a:off x="6060115" y="2192785"/>
              <a:ext cx="1189609" cy="36398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10 MB</a:t>
              </a:r>
            </a:p>
          </p:txBody>
        </p:sp>
        <p:sp>
          <p:nvSpPr>
            <p:cNvPr id="29" name="Rechteck 24">
              <a:extLst>
                <a:ext uri="{FF2B5EF4-FFF2-40B4-BE49-F238E27FC236}">
                  <a16:creationId xmlns:a16="http://schemas.microsoft.com/office/drawing/2014/main" id="{45270710-F7F1-43D4-B38B-EA832EE64508}"/>
                </a:ext>
              </a:extLst>
            </p:cNvPr>
            <p:cNvSpPr/>
            <p:nvPr/>
          </p:nvSpPr>
          <p:spPr>
            <a:xfrm>
              <a:off x="4343378" y="2665519"/>
              <a:ext cx="2152835" cy="3639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KD </a:t>
              </a:r>
              <a:r>
                <a:rPr lang="de-DE" dirty="0" err="1"/>
                <a:t>tree</a:t>
              </a:r>
              <a:endParaRPr lang="de-DE" dirty="0"/>
            </a:p>
          </p:txBody>
        </p:sp>
        <p:sp>
          <p:nvSpPr>
            <p:cNvPr id="30" name="Rechteck 25">
              <a:extLst>
                <a:ext uri="{FF2B5EF4-FFF2-40B4-BE49-F238E27FC236}">
                  <a16:creationId xmlns:a16="http://schemas.microsoft.com/office/drawing/2014/main" id="{019CCDBE-231A-4A65-A313-06CE2AEDAD08}"/>
                </a:ext>
              </a:extLst>
            </p:cNvPr>
            <p:cNvSpPr/>
            <p:nvPr/>
          </p:nvSpPr>
          <p:spPr>
            <a:xfrm>
              <a:off x="6024451" y="2840908"/>
              <a:ext cx="1189609" cy="36398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130 MB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643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Network Basics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1D177D4D-57A7-4136-93D7-983C5D69F715}"/>
              </a:ext>
            </a:extLst>
          </p:cNvPr>
          <p:cNvSpPr txBox="1">
            <a:spLocks/>
          </p:cNvSpPr>
          <p:nvPr/>
        </p:nvSpPr>
        <p:spPr>
          <a:xfrm>
            <a:off x="314957" y="908720"/>
            <a:ext cx="8433507" cy="6480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Correctness of top three suggestions for NN/FTS5 per prefix length: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188" y="2024843"/>
            <a:ext cx="8907576" cy="3813554"/>
            <a:chOff x="284560" y="2063718"/>
            <a:chExt cx="11610840" cy="3803682"/>
          </a:xfrm>
        </p:grpSpPr>
        <p:graphicFrame>
          <p:nvGraphicFramePr>
            <p:cNvPr id="32" name="Chart 31"/>
            <p:cNvGraphicFramePr/>
            <p:nvPr>
              <p:extLst>
                <p:ext uri="{D42A27DB-BD31-4B8C-83A1-F6EECF244321}">
                  <p14:modId xmlns:p14="http://schemas.microsoft.com/office/powerpoint/2010/main" val="936065832"/>
                </p:ext>
              </p:extLst>
            </p:nvPr>
          </p:nvGraphicFramePr>
          <p:xfrm>
            <a:off x="3238500" y="2063718"/>
            <a:ext cx="2953940" cy="38036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33" name="Chart 32"/>
            <p:cNvGraphicFramePr/>
            <p:nvPr>
              <p:extLst>
                <p:ext uri="{D42A27DB-BD31-4B8C-83A1-F6EECF244321}">
                  <p14:modId xmlns:p14="http://schemas.microsoft.com/office/powerpoint/2010/main" val="2140724149"/>
                </p:ext>
              </p:extLst>
            </p:nvPr>
          </p:nvGraphicFramePr>
          <p:xfrm>
            <a:off x="6089980" y="2063718"/>
            <a:ext cx="2953940" cy="38036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34" name="Chart 33"/>
            <p:cNvGraphicFramePr/>
            <p:nvPr>
              <p:extLst>
                <p:ext uri="{D42A27DB-BD31-4B8C-83A1-F6EECF244321}">
                  <p14:modId xmlns:p14="http://schemas.microsoft.com/office/powerpoint/2010/main" val="209750405"/>
                </p:ext>
              </p:extLst>
            </p:nvPr>
          </p:nvGraphicFramePr>
          <p:xfrm>
            <a:off x="8941460" y="2063718"/>
            <a:ext cx="2953940" cy="38036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35" name="Chart 34"/>
            <p:cNvGraphicFramePr/>
            <p:nvPr>
              <p:extLst>
                <p:ext uri="{D42A27DB-BD31-4B8C-83A1-F6EECF244321}">
                  <p14:modId xmlns:p14="http://schemas.microsoft.com/office/powerpoint/2010/main" val="791354929"/>
                </p:ext>
              </p:extLst>
            </p:nvPr>
          </p:nvGraphicFramePr>
          <p:xfrm>
            <a:off x="284560" y="2063718"/>
            <a:ext cx="2953940" cy="38036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59147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Network Basics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1D177D4D-57A7-4136-93D7-983C5D69F715}"/>
              </a:ext>
            </a:extLst>
          </p:cNvPr>
          <p:cNvSpPr txBox="1">
            <a:spLocks/>
          </p:cNvSpPr>
          <p:nvPr/>
        </p:nvSpPr>
        <p:spPr>
          <a:xfrm>
            <a:off x="314957" y="908720"/>
            <a:ext cx="8829043" cy="28803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Correctness of spellchecker:</a:t>
            </a:r>
          </a:p>
          <a:p>
            <a:pPr>
              <a:buFontTx/>
              <a:buChar char="-"/>
            </a:pPr>
            <a:r>
              <a:rPr lang="en-US" dirty="0" err="1"/>
              <a:t>symspell</a:t>
            </a:r>
            <a:r>
              <a:rPr lang="en-US" dirty="0"/>
              <a:t> </a:t>
            </a:r>
            <a:r>
              <a:rPr lang="en-US" dirty="0" err="1"/>
              <a:t>max_distance</a:t>
            </a:r>
            <a:r>
              <a:rPr lang="en-US" dirty="0"/>
              <a:t>=2/2 (</a:t>
            </a:r>
            <a:r>
              <a:rPr lang="en-US" dirty="0" err="1"/>
              <a:t>model_data</a:t>
            </a:r>
            <a:r>
              <a:rPr lang="en-US" dirty="0"/>
              <a:t>=2.1GB)</a:t>
            </a:r>
          </a:p>
          <a:p>
            <a:pPr lvl="1">
              <a:buFontTx/>
              <a:buChar char="-"/>
            </a:pPr>
            <a:r>
              <a:rPr lang="en-US" dirty="0" err="1"/>
              <a:t>corr</a:t>
            </a:r>
            <a:r>
              <a:rPr lang="en-US" dirty="0"/>
              <a:t>=0.9980556183585801%</a:t>
            </a:r>
          </a:p>
          <a:p>
            <a:pPr>
              <a:buFontTx/>
              <a:buChar char="-"/>
            </a:pPr>
            <a:r>
              <a:rPr lang="en-US" dirty="0" err="1"/>
              <a:t>symspell</a:t>
            </a:r>
            <a:r>
              <a:rPr lang="en-US" dirty="0"/>
              <a:t> </a:t>
            </a:r>
            <a:r>
              <a:rPr lang="en-US" dirty="0" err="1"/>
              <a:t>max_distance</a:t>
            </a:r>
            <a:r>
              <a:rPr lang="en-US" dirty="0"/>
              <a:t>=1/1 (</a:t>
            </a:r>
            <a:r>
              <a:rPr lang="en-US" dirty="0" err="1"/>
              <a:t>model_data</a:t>
            </a:r>
            <a:r>
              <a:rPr lang="en-US" dirty="0"/>
              <a:t>=611MB)</a:t>
            </a:r>
          </a:p>
          <a:p>
            <a:pPr lvl="1">
              <a:buFontTx/>
              <a:buChar char="-"/>
            </a:pPr>
            <a:r>
              <a:rPr lang="en-US" dirty="0" err="1"/>
              <a:t>corr</a:t>
            </a:r>
            <a:r>
              <a:rPr lang="en-US" dirty="0"/>
              <a:t>=0.9518878589192855%</a:t>
            </a:r>
          </a:p>
          <a:p>
            <a:pPr>
              <a:buFontTx/>
              <a:buChar char="-"/>
            </a:pPr>
            <a:r>
              <a:rPr lang="en-US" dirty="0" err="1"/>
              <a:t>symspell</a:t>
            </a:r>
            <a:r>
              <a:rPr lang="en-US" dirty="0"/>
              <a:t> </a:t>
            </a:r>
            <a:r>
              <a:rPr lang="en-US" dirty="0" err="1"/>
              <a:t>max_distance</a:t>
            </a:r>
            <a:r>
              <a:rPr lang="en-US" dirty="0"/>
              <a:t>=0/2 (</a:t>
            </a:r>
            <a:r>
              <a:rPr lang="en-US" dirty="0" err="1"/>
              <a:t>model_data</a:t>
            </a:r>
            <a:r>
              <a:rPr lang="en-US" dirty="0"/>
              <a:t>=32MB)</a:t>
            </a:r>
          </a:p>
          <a:p>
            <a:pPr lvl="1">
              <a:buFontTx/>
              <a:buChar char="-"/>
            </a:pPr>
            <a:r>
              <a:rPr lang="en-US" dirty="0" err="1"/>
              <a:t>corr</a:t>
            </a:r>
            <a:r>
              <a:rPr lang="en-US" dirty="0"/>
              <a:t>=0.8888311101062627%</a:t>
            </a:r>
          </a:p>
          <a:p>
            <a:pPr>
              <a:buFontTx/>
              <a:buChar char="-"/>
            </a:pPr>
            <a:r>
              <a:rPr lang="en-US" dirty="0" err="1"/>
              <a:t>Deepspell</a:t>
            </a:r>
            <a:r>
              <a:rPr lang="en-US" dirty="0"/>
              <a:t> (150MB):</a:t>
            </a:r>
          </a:p>
          <a:p>
            <a:pPr lvl="1">
              <a:buFontTx/>
              <a:buChar char="-"/>
            </a:pPr>
            <a:r>
              <a:rPr lang="en-US" b="1" dirty="0" err="1">
                <a:solidFill>
                  <a:schemeClr val="accent6"/>
                </a:solidFill>
              </a:rPr>
              <a:t>corr</a:t>
            </a:r>
            <a:r>
              <a:rPr lang="en-US" b="1" dirty="0">
                <a:solidFill>
                  <a:schemeClr val="accent6"/>
                </a:solidFill>
              </a:rPr>
              <a:t>=0.9630002260908885</a:t>
            </a:r>
            <a:r>
              <a:rPr lang="en-US" dirty="0">
                <a:solidFill>
                  <a:schemeClr val="accent6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104307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Network Basics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1D177D4D-57A7-4136-93D7-983C5D69F715}"/>
              </a:ext>
            </a:extLst>
          </p:cNvPr>
          <p:cNvSpPr txBox="1">
            <a:spLocks/>
          </p:cNvSpPr>
          <p:nvPr/>
        </p:nvSpPr>
        <p:spPr>
          <a:xfrm>
            <a:off x="314957" y="908720"/>
            <a:ext cx="8829043" cy="28803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This can all be improved:</a:t>
            </a:r>
          </a:p>
          <a:p>
            <a:r>
              <a:rPr lang="en-US" dirty="0">
                <a:solidFill>
                  <a:schemeClr val="tx1"/>
                </a:solidFill>
              </a:rPr>
              <a:t>Combine </a:t>
            </a:r>
            <a:r>
              <a:rPr lang="en-US" dirty="0">
                <a:solidFill>
                  <a:schemeClr val="accent6"/>
                </a:solidFill>
              </a:rPr>
              <a:t>classifier and spell-encoder</a:t>
            </a:r>
          </a:p>
          <a:p>
            <a:r>
              <a:rPr lang="en-US" dirty="0">
                <a:solidFill>
                  <a:schemeClr val="tx1"/>
                </a:solidFill>
              </a:rPr>
              <a:t>Combine </a:t>
            </a:r>
            <a:r>
              <a:rPr lang="en-US" dirty="0">
                <a:solidFill>
                  <a:schemeClr val="accent6"/>
                </a:solidFill>
              </a:rPr>
              <a:t>classifier, spell-encoder and completer</a:t>
            </a:r>
          </a:p>
          <a:p>
            <a:r>
              <a:rPr lang="en-US" dirty="0" err="1">
                <a:solidFill>
                  <a:schemeClr val="tx1"/>
                </a:solidFill>
              </a:rPr>
              <a:t>KDTree</a:t>
            </a:r>
            <a:r>
              <a:rPr lang="en-US" dirty="0">
                <a:solidFill>
                  <a:schemeClr val="tx1"/>
                </a:solidFill>
              </a:rPr>
              <a:t> Index must be added to </a:t>
            </a:r>
            <a:r>
              <a:rPr lang="en-US" dirty="0" err="1">
                <a:solidFill>
                  <a:schemeClr val="tx1"/>
                </a:solidFill>
              </a:rPr>
              <a:t>Sqlite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Python Modules must be translated to C++</a:t>
            </a:r>
          </a:p>
          <a:p>
            <a:r>
              <a:rPr lang="en-US" dirty="0">
                <a:solidFill>
                  <a:schemeClr val="tx1"/>
                </a:solidFill>
              </a:rPr>
              <a:t>Dimensionality of Spell-Hashes could be reduced further</a:t>
            </a:r>
          </a:p>
        </p:txBody>
      </p:sp>
    </p:spTree>
    <p:extLst>
      <p:ext uri="{BB962C8B-B14F-4D97-AF65-F5344CB8AC3E}">
        <p14:creationId xmlns:p14="http://schemas.microsoft.com/office/powerpoint/2010/main" val="1343934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259632" y="1556792"/>
            <a:ext cx="3483646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5400" b="1" dirty="0" err="1"/>
              <a:t>Questions</a:t>
            </a:r>
            <a:r>
              <a:rPr lang="de-DE" sz="5400" b="1"/>
              <a:t> </a:t>
            </a:r>
          </a:p>
          <a:p>
            <a:pPr algn="ctr"/>
            <a:r>
              <a:rPr lang="de-DE" sz="5400" b="1"/>
              <a:t>&amp; </a:t>
            </a:r>
          </a:p>
          <a:p>
            <a:pPr algn="ctr"/>
            <a:r>
              <a:rPr lang="de-DE" sz="5400" b="1"/>
              <a:t>Demo Time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6528C91-58AD-413A-B4FD-D2E7D7396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4088" y="1571634"/>
            <a:ext cx="2399718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7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Being reasonable about 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2" y="1124744"/>
            <a:ext cx="8640960" cy="4464496"/>
          </a:xfrm>
        </p:spPr>
        <p:txBody>
          <a:bodyPr>
            <a:normAutofit/>
          </a:bodyPr>
          <a:lstStyle/>
          <a:p>
            <a:r>
              <a:rPr lang="en-US"/>
              <a:t>Exaggerated, but:</a:t>
            </a:r>
          </a:p>
          <a:p>
            <a:r>
              <a:rPr lang="en-US"/>
              <a:t>Traditional methods often disregarded unfairly</a:t>
            </a:r>
          </a:p>
          <a:p>
            <a:pPr lvl="1"/>
            <a:r>
              <a:rPr lang="en-US"/>
              <a:t>(Random Forest/Naïve Bayes/SVM/HMM/CRF/</a:t>
            </a:r>
            <a:r>
              <a:rPr lang="mr-IN"/>
              <a:t>…</a:t>
            </a:r>
            <a:r>
              <a:rPr lang="en-US"/>
              <a:t>)</a:t>
            </a:r>
          </a:p>
          <a:p>
            <a:r>
              <a:rPr lang="en-US"/>
              <a:t>Hype must be separated from reality</a:t>
            </a:r>
          </a:p>
          <a:p>
            <a:pPr lvl="1"/>
            <a:r>
              <a:rPr lang="en-US"/>
              <a:t>DNNs are </a:t>
            </a:r>
            <a:r>
              <a:rPr lang="en-US" i="1">
                <a:solidFill>
                  <a:schemeClr val="accent6"/>
                </a:solidFill>
              </a:rPr>
              <a:t>sufficient</a:t>
            </a:r>
            <a:r>
              <a:rPr lang="en-US">
                <a:solidFill>
                  <a:schemeClr val="accent6"/>
                </a:solidFill>
              </a:rPr>
              <a:t> </a:t>
            </a:r>
            <a:r>
              <a:rPr lang="en-US"/>
              <a:t>for all ML problems.</a:t>
            </a:r>
          </a:p>
          <a:p>
            <a:pPr lvl="1"/>
            <a:r>
              <a:rPr lang="en-US"/>
              <a:t>There are standard NN approaches emerging now. (</a:t>
            </a:r>
            <a:r>
              <a:rPr lang="en-US" i="1">
                <a:solidFill>
                  <a:schemeClr val="accent6"/>
                </a:solidFill>
              </a:rPr>
              <a:t>"Software 2.0”</a:t>
            </a:r>
            <a:r>
              <a:rPr lang="en-US"/>
              <a:t>)</a:t>
            </a:r>
          </a:p>
          <a:p>
            <a:pPr lvl="1"/>
            <a:r>
              <a:rPr lang="en-US"/>
              <a:t>This must be appreciated.</a:t>
            </a:r>
          </a:p>
        </p:txBody>
      </p:sp>
    </p:spTree>
    <p:extLst>
      <p:ext uri="{BB962C8B-B14F-4D97-AF65-F5344CB8AC3E}">
        <p14:creationId xmlns:p14="http://schemas.microsoft.com/office/powerpoint/2010/main" val="136669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9742" y="1407034"/>
            <a:ext cx="8640960" cy="310208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Predictive location/address search</a:t>
            </a:r>
          </a:p>
          <a:p>
            <a:r>
              <a:rPr lang="en-US" dirty="0"/>
              <a:t>Map user query string to list of tuples of addresses:</a:t>
            </a:r>
          </a:p>
          <a:p>
            <a:pPr lvl="1"/>
            <a:r>
              <a:rPr lang="en-US" sz="22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2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mai</a:t>
            </a:r>
            <a:r>
              <a:rPr lang="en-US" sz="22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2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illiniss</a:t>
            </a:r>
            <a:r>
              <a:rPr lang="en-US" sz="22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west </a:t>
            </a:r>
            <a:r>
              <a:rPr lang="en-US" sz="22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chicoka</a:t>
            </a:r>
            <a:r>
              <a:rPr lang="en-US" sz="22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u”</a:t>
            </a:r>
          </a:p>
          <a:p>
            <a:pPr lvl="1"/>
            <a:r>
              <a:rPr lang="en-US" sz="2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{road: May St, city: West Chicago, state: Illinois, country: United States..., </a:t>
            </a:r>
            <a:r>
              <a:rPr lang="en-US" sz="2200" b="1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docid</a:t>
            </a:r>
            <a:r>
              <a:rPr lang="en-US" sz="2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: xx}</a:t>
            </a:r>
          </a:p>
          <a:p>
            <a:r>
              <a:rPr lang="en-US" dirty="0"/>
              <a:t>Error at any stage has catastrophic consequences for prediction/retrieval!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6719" y="720670"/>
            <a:ext cx="4645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What's the problem?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562688639"/>
              </p:ext>
            </p:extLst>
          </p:nvPr>
        </p:nvGraphicFramePr>
        <p:xfrm>
          <a:off x="1115616" y="4293096"/>
          <a:ext cx="7080448" cy="1815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3875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9742" y="1407034"/>
            <a:ext cx="8640960" cy="4320480"/>
          </a:xfrm>
        </p:spPr>
        <p:txBody>
          <a:bodyPr>
            <a:normAutofit/>
          </a:bodyPr>
          <a:lstStyle/>
          <a:p>
            <a:r>
              <a:rPr lang="de-DE" dirty="0"/>
              <a:t>Road FTS North </a:t>
            </a:r>
            <a:r>
              <a:rPr lang="de-DE" dirty="0" err="1"/>
              <a:t>America</a:t>
            </a:r>
            <a:r>
              <a:rPr lang="de-DE"/>
              <a:t> </a:t>
            </a:r>
            <a:r>
              <a:rPr lang="de-DE" err="1"/>
              <a:t>database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full</a:t>
            </a:r>
            <a:r>
              <a:rPr lang="de-DE"/>
              <a:t> </a:t>
            </a:r>
            <a:r>
              <a:rPr lang="de-DE" err="1"/>
              <a:t>road</a:t>
            </a:r>
            <a:r>
              <a:rPr lang="de-DE"/>
              <a:t> </a:t>
            </a:r>
            <a:r>
              <a:rPr lang="de-DE" err="1"/>
              <a:t>coverage</a:t>
            </a:r>
            <a:endParaRPr lang="de-DE"/>
          </a:p>
          <a:p>
            <a:pPr lvl="1"/>
            <a:r>
              <a:rPr lang="de-DE" err="1"/>
              <a:t>Using</a:t>
            </a:r>
            <a:r>
              <a:rPr lang="de-DE"/>
              <a:t> </a:t>
            </a:r>
            <a:r>
              <a:rPr lang="de-DE" err="1"/>
              <a:t>classification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COUNTRY, STATE, CITY, ROAD</a:t>
            </a:r>
          </a:p>
          <a:p>
            <a:pPr lvl="1"/>
            <a:r>
              <a:rPr lang="de-DE" err="1"/>
              <a:t>About</a:t>
            </a:r>
            <a:r>
              <a:rPr lang="de-DE"/>
              <a:t> 44,000 </a:t>
            </a:r>
            <a:r>
              <a:rPr lang="de-DE" err="1"/>
              <a:t>cities</a:t>
            </a:r>
            <a:r>
              <a:rPr lang="de-DE"/>
              <a:t> </a:t>
            </a:r>
            <a:r>
              <a:rPr lang="de-DE" err="1"/>
              <a:t>and</a:t>
            </a:r>
            <a:r>
              <a:rPr lang="de-DE"/>
              <a:t> total </a:t>
            </a:r>
            <a:r>
              <a:rPr lang="de-DE" err="1"/>
              <a:t>of</a:t>
            </a:r>
            <a:r>
              <a:rPr lang="de-DE"/>
              <a:t> 9,448,382 </a:t>
            </a:r>
            <a:r>
              <a:rPr lang="de-DE" err="1"/>
              <a:t>roads</a:t>
            </a:r>
            <a:endParaRPr lang="de-DE"/>
          </a:p>
        </p:txBody>
      </p:sp>
      <p:sp>
        <p:nvSpPr>
          <p:cNvPr id="5" name="TextBox 4"/>
          <p:cNvSpPr txBox="1"/>
          <p:nvPr/>
        </p:nvSpPr>
        <p:spPr>
          <a:xfrm>
            <a:off x="286719" y="720670"/>
            <a:ext cx="5941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What data are we working with?</a:t>
            </a:r>
          </a:p>
        </p:txBody>
      </p:sp>
    </p:spTree>
    <p:extLst>
      <p:ext uri="{BB962C8B-B14F-4D97-AF65-F5344CB8AC3E}">
        <p14:creationId xmlns:p14="http://schemas.microsoft.com/office/powerpoint/2010/main" val="147659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9742" y="1407034"/>
            <a:ext cx="8640960" cy="4320480"/>
          </a:xfrm>
        </p:spPr>
        <p:txBody>
          <a:bodyPr>
            <a:normAutofit/>
          </a:bodyPr>
          <a:lstStyle/>
          <a:p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benchmarking</a:t>
            </a:r>
            <a:r>
              <a:rPr lang="de-DE"/>
              <a:t>, </a:t>
            </a:r>
            <a:r>
              <a:rPr lang="de-DE" err="1"/>
              <a:t>training</a:t>
            </a:r>
            <a:r>
              <a:rPr lang="de-DE"/>
              <a:t> (</a:t>
            </a:r>
            <a:r>
              <a:rPr lang="de-DE" err="1"/>
              <a:t>later</a:t>
            </a:r>
            <a:r>
              <a:rPr lang="de-DE"/>
              <a:t>)</a:t>
            </a:r>
          </a:p>
          <a:p>
            <a:r>
              <a:rPr lang="de-DE" err="1"/>
              <a:t>Probabilistic</a:t>
            </a:r>
            <a:r>
              <a:rPr lang="de-DE"/>
              <a:t> </a:t>
            </a:r>
            <a:r>
              <a:rPr lang="de-DE" err="1"/>
              <a:t>query</a:t>
            </a:r>
            <a:r>
              <a:rPr lang="de-DE"/>
              <a:t> </a:t>
            </a:r>
            <a:r>
              <a:rPr lang="de-DE" err="1"/>
              <a:t>grammar</a:t>
            </a:r>
            <a:r>
              <a:rPr lang="de-DE"/>
              <a:t> </a:t>
            </a:r>
          </a:p>
          <a:p>
            <a:r>
              <a:rPr lang="de-DE" err="1"/>
              <a:t>Artificial</a:t>
            </a:r>
            <a:r>
              <a:rPr lang="de-DE"/>
              <a:t> </a:t>
            </a:r>
            <a:r>
              <a:rPr lang="de-DE" err="1"/>
              <a:t>string</a:t>
            </a:r>
            <a:r>
              <a:rPr lang="de-DE"/>
              <a:t> </a:t>
            </a:r>
            <a:r>
              <a:rPr lang="de-DE" err="1"/>
              <a:t>corruption</a:t>
            </a:r>
            <a:endParaRPr lang="de-DE"/>
          </a:p>
          <a:p>
            <a:r>
              <a:rPr lang="de-DE"/>
              <a:t>Optional </a:t>
            </a:r>
            <a:r>
              <a:rPr lang="de-DE" err="1"/>
              <a:t>constrained</a:t>
            </a:r>
            <a:r>
              <a:rPr lang="de-DE"/>
              <a:t> </a:t>
            </a:r>
            <a:r>
              <a:rPr lang="de-DE" err="1"/>
              <a:t>replaces</a:t>
            </a:r>
            <a:endParaRPr lang="de-DE"/>
          </a:p>
          <a:p>
            <a:pPr lvl="1"/>
            <a:r>
              <a:rPr lang="de-DE"/>
              <a:t>Keyboard </a:t>
            </a:r>
            <a:r>
              <a:rPr lang="de-DE" err="1"/>
              <a:t>distance</a:t>
            </a:r>
            <a:endParaRPr lang="de-DE"/>
          </a:p>
          <a:p>
            <a:pPr lvl="1"/>
            <a:r>
              <a:rPr lang="de-DE" err="1"/>
              <a:t>Phonetic</a:t>
            </a:r>
            <a:r>
              <a:rPr lang="de-DE"/>
              <a:t> </a:t>
            </a:r>
            <a:r>
              <a:rPr lang="de-DE" err="1"/>
              <a:t>distance</a:t>
            </a:r>
            <a:endParaRPr lang="de-DE"/>
          </a:p>
        </p:txBody>
      </p:sp>
      <p:sp>
        <p:nvSpPr>
          <p:cNvPr id="5" name="TextBox 4"/>
          <p:cNvSpPr txBox="1"/>
          <p:nvPr/>
        </p:nvSpPr>
        <p:spPr>
          <a:xfrm>
            <a:off x="286719" y="720670"/>
            <a:ext cx="7669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How do we model artificial queries?</a:t>
            </a:r>
          </a:p>
        </p:txBody>
      </p:sp>
    </p:spTree>
    <p:extLst>
      <p:ext uri="{BB962C8B-B14F-4D97-AF65-F5344CB8AC3E}">
        <p14:creationId xmlns:p14="http://schemas.microsoft.com/office/powerpoint/2010/main" val="66941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6719" y="720670"/>
            <a:ext cx="7669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What’s to miss with FTS-5?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1D177D4D-57A7-4136-93D7-983C5D69F715}"/>
              </a:ext>
            </a:extLst>
          </p:cNvPr>
          <p:cNvSpPr txBox="1">
            <a:spLocks/>
          </p:cNvSpPr>
          <p:nvPr/>
        </p:nvSpPr>
        <p:spPr>
          <a:xfrm>
            <a:off x="314958" y="1305445"/>
            <a:ext cx="4905114" cy="320367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err="1"/>
              <a:t>Priorities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only</a:t>
            </a:r>
            <a:r>
              <a:rPr lang="de-DE"/>
              <a:t> </a:t>
            </a:r>
            <a:r>
              <a:rPr lang="de-DE" err="1"/>
              <a:t>measure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constrain</a:t>
            </a:r>
            <a:r>
              <a:rPr lang="de-DE"/>
              <a:t> </a:t>
            </a:r>
            <a:r>
              <a:rPr lang="de-DE" err="1"/>
              <a:t>suggestion</a:t>
            </a:r>
            <a:r>
              <a:rPr lang="de-DE"/>
              <a:t> </a:t>
            </a:r>
            <a:r>
              <a:rPr lang="de-DE" err="1"/>
              <a:t>ranking</a:t>
            </a:r>
            <a:endParaRPr lang="de-DE"/>
          </a:p>
          <a:p>
            <a:r>
              <a:rPr lang="de-DE"/>
              <a:t>Tokens </a:t>
            </a:r>
            <a:r>
              <a:rPr lang="de-DE" err="1"/>
              <a:t>are</a:t>
            </a:r>
            <a:r>
              <a:rPr lang="de-DE"/>
              <a:t> not </a:t>
            </a:r>
            <a:r>
              <a:rPr lang="de-DE" err="1"/>
              <a:t>related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</a:t>
            </a:r>
            <a:r>
              <a:rPr lang="de-DE">
                <a:sym typeface="Wingdings" panose="05000000000000000000" pitchFamily="2" charset="2"/>
              </a:rPr>
              <a:t> </a:t>
            </a:r>
            <a:r>
              <a:rPr lang="de-DE" err="1">
                <a:sym typeface="Wingdings" panose="05000000000000000000" pitchFamily="2" charset="2"/>
              </a:rPr>
              <a:t>Context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has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no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influence</a:t>
            </a:r>
            <a:r>
              <a:rPr lang="de-DE">
                <a:sym typeface="Wingdings" panose="05000000000000000000" pitchFamily="2" charset="2"/>
              </a:rPr>
              <a:t> on </a:t>
            </a:r>
            <a:r>
              <a:rPr lang="de-DE" err="1">
                <a:sym typeface="Wingdings" panose="05000000000000000000" pitchFamily="2" charset="2"/>
              </a:rPr>
              <a:t>suggestion</a:t>
            </a:r>
            <a:endParaRPr lang="de-DE"/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54E5F836-E74A-4D7D-B81E-1C909A001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084529"/>
              </p:ext>
            </p:extLst>
          </p:nvPr>
        </p:nvGraphicFramePr>
        <p:xfrm>
          <a:off x="5436096" y="1484784"/>
          <a:ext cx="3251200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159">
                <a:tc>
                  <a:txBody>
                    <a:bodyPr/>
                    <a:lstStyle/>
                    <a:p>
                      <a:r>
                        <a:rPr lang="en-US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Occurences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59">
                <a:tc>
                  <a:txBody>
                    <a:bodyPr/>
                    <a:lstStyle/>
                    <a:p>
                      <a:r>
                        <a:rPr lang="en-US"/>
                        <a:t>10th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59">
                <a:tc>
                  <a:txBody>
                    <a:bodyPr/>
                    <a:lstStyle/>
                    <a:p>
                      <a:r>
                        <a:rPr lang="en-US"/>
                        <a:t>new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59">
                <a:tc>
                  <a:txBody>
                    <a:bodyPr/>
                    <a:lstStyle/>
                    <a:p>
                      <a:r>
                        <a:rPr lang="en-US" err="1"/>
                        <a:t>york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59">
                <a:tc>
                  <a:txBody>
                    <a:bodyPr/>
                    <a:lstStyle/>
                    <a:p>
                      <a:r>
                        <a:rPr lang="en-US"/>
                        <a:t>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159">
                <a:tc>
                  <a:txBody>
                    <a:bodyPr/>
                    <a:lstStyle/>
                    <a:p>
                      <a:r>
                        <a:rPr lang="en-US" err="1"/>
                        <a:t>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159">
                <a:tc>
                  <a:txBody>
                    <a:bodyPr/>
                    <a:lstStyle/>
                    <a:p>
                      <a:r>
                        <a:rPr lang="mr-IN"/>
                        <a:t>…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/>
                        <a:t>…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8388F2D-08DE-4F17-9EA9-A93673E06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213678"/>
              </p:ext>
            </p:extLst>
          </p:nvPr>
        </p:nvGraphicFramePr>
        <p:xfrm>
          <a:off x="314958" y="4797152"/>
          <a:ext cx="9819503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8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1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St L[</a:t>
                      </a:r>
                      <a:r>
                        <a:rPr lang="en-US" sz="180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ouis</a:t>
                      </a:r>
                      <a:r>
                        <a:rPr lang="en-US" sz="180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St Loui[</a:t>
                      </a:r>
                      <a:r>
                        <a:rPr lang="en-US" sz="1800" err="1">
                          <a:solidFill>
                            <a:srgbClr val="FF0000"/>
                          </a:solidFill>
                        </a:rPr>
                        <a:t>siana</a:t>
                      </a:r>
                      <a:r>
                        <a:rPr lang="en-US" sz="180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➞</a:t>
                      </a:r>
                      <a:r>
                        <a:rPr lang="en-US" sz="1800" baseline="0"/>
                        <a:t> </a:t>
                      </a:r>
                      <a:r>
                        <a:rPr lang="en-US" sz="1800" err="1"/>
                        <a:t>Subtoken</a:t>
                      </a:r>
                      <a:r>
                        <a:rPr lang="en-US" sz="1800"/>
                        <a:t> violation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California Los A[</a:t>
                      </a:r>
                      <a:r>
                        <a:rPr lang="en-US" sz="180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ngeles</a:t>
                      </a:r>
                      <a:r>
                        <a:rPr lang="en-US" sz="180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California Los A[</a:t>
                      </a:r>
                      <a:r>
                        <a:rPr lang="en-US" sz="1800" err="1">
                          <a:solidFill>
                            <a:srgbClr val="FF0000"/>
                          </a:solidFill>
                        </a:rPr>
                        <a:t>lamos</a:t>
                      </a:r>
                      <a:r>
                        <a:rPr lang="en-US" sz="180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➞</a:t>
                      </a:r>
                      <a:r>
                        <a:rPr lang="en-US" sz="1800" baseline="0"/>
                        <a:t> </a:t>
                      </a:r>
                      <a:r>
                        <a:rPr lang="en-US" sz="1800"/>
                        <a:t>Hierarchy violation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Virginia V[</a:t>
                      </a:r>
                      <a:r>
                        <a:rPr lang="en-US" sz="180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ictoria</a:t>
                      </a:r>
                      <a:r>
                        <a:rPr lang="en-US" sz="180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Virginia V[</a:t>
                      </a:r>
                      <a:r>
                        <a:rPr lang="en-US" sz="1800" err="1">
                          <a:solidFill>
                            <a:srgbClr val="FF0000"/>
                          </a:solidFill>
                        </a:rPr>
                        <a:t>irginia</a:t>
                      </a:r>
                      <a:r>
                        <a:rPr lang="en-US" sz="180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➞</a:t>
                      </a:r>
                      <a:r>
                        <a:rPr lang="en-US" sz="1800" baseline="0"/>
                        <a:t> </a:t>
                      </a:r>
                      <a:r>
                        <a:rPr lang="en-US" sz="1800"/>
                        <a:t>Redundancy violation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4611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6719" y="720670"/>
            <a:ext cx="7669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What’s to miss with </a:t>
            </a:r>
            <a:r>
              <a:rPr lang="en-US" sz="3200" err="1"/>
              <a:t>Sqlite</a:t>
            </a:r>
            <a:r>
              <a:rPr lang="en-US" sz="3200"/>
              <a:t> </a:t>
            </a:r>
            <a:r>
              <a:rPr lang="en-US" sz="3200" err="1"/>
              <a:t>Spellfix</a:t>
            </a:r>
            <a:r>
              <a:rPr lang="en-US" sz="3200"/>
              <a:t>?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1D177D4D-57A7-4136-93D7-983C5D69F715}"/>
              </a:ext>
            </a:extLst>
          </p:cNvPr>
          <p:cNvSpPr txBox="1">
            <a:spLocks/>
          </p:cNvSpPr>
          <p:nvPr/>
        </p:nvSpPr>
        <p:spPr>
          <a:xfrm>
            <a:off x="314958" y="1305445"/>
            <a:ext cx="8145474" cy="449981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Sqlite</a:t>
            </a:r>
            <a:r>
              <a:rPr lang="de-DE" dirty="0"/>
              <a:t> </a:t>
            </a:r>
            <a:r>
              <a:rPr lang="de-DE" dirty="0" err="1"/>
              <a:t>Spellfix</a:t>
            </a:r>
            <a:r>
              <a:rPr lang="de-DE" dirty="0"/>
              <a:t> </a:t>
            </a:r>
            <a:r>
              <a:rPr lang="de-DE" dirty="0" err="1"/>
              <a:t>creates</a:t>
            </a:r>
            <a:r>
              <a:rPr lang="de-DE" dirty="0"/>
              <a:t> an </a:t>
            </a:r>
            <a:r>
              <a:rPr lang="de-DE" dirty="0" err="1"/>
              <a:t>index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phonetic</a:t>
            </a:r>
            <a:r>
              <a:rPr lang="de-DE" dirty="0"/>
              <a:t> </a:t>
            </a:r>
            <a:r>
              <a:rPr lang="de-DE" dirty="0" err="1"/>
              <a:t>spelling</a:t>
            </a:r>
            <a:r>
              <a:rPr lang="de-DE" dirty="0"/>
              <a:t> </a:t>
            </a:r>
            <a:r>
              <a:rPr lang="de-DE" dirty="0" err="1"/>
              <a:t>buckets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tokens</a:t>
            </a:r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phonetic</a:t>
            </a:r>
            <a:r>
              <a:rPr lang="de-DE" dirty="0"/>
              <a:t> </a:t>
            </a:r>
            <a:r>
              <a:rPr lang="de-DE" dirty="0" err="1"/>
              <a:t>misspellings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most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deletions</a:t>
            </a:r>
            <a:r>
              <a:rPr lang="de-DE" dirty="0">
                <a:sym typeface="Wingdings" panose="05000000000000000000" pitchFamily="2" charset="2"/>
              </a:rPr>
              <a:t>/</a:t>
            </a:r>
            <a:r>
              <a:rPr lang="de-DE" dirty="0" err="1">
                <a:sym typeface="Wingdings" panose="05000000000000000000" pitchFamily="2" charset="2"/>
              </a:rPr>
              <a:t>insertions</a:t>
            </a:r>
            <a:r>
              <a:rPr lang="de-DE" dirty="0">
                <a:sym typeface="Wingdings" panose="05000000000000000000" pitchFamily="2" charset="2"/>
              </a:rPr>
              <a:t> will not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corrected</a:t>
            </a:r>
            <a:r>
              <a:rPr lang="de-DE" dirty="0">
                <a:sym typeface="Wingdings" panose="05000000000000000000" pitchFamily="2" charset="2"/>
              </a:rPr>
              <a:t>, e.g.: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neu </a:t>
            </a:r>
            <a:r>
              <a:rPr lang="de-DE" dirty="0" err="1">
                <a:sym typeface="Wingdings" panose="05000000000000000000" pitchFamily="2" charset="2"/>
              </a:rPr>
              <a:t>york</a:t>
            </a:r>
            <a:r>
              <a:rPr lang="de-DE" dirty="0">
                <a:sym typeface="Wingdings" panose="05000000000000000000" pitchFamily="2" charset="2"/>
              </a:rPr>
              <a:t> -&gt; </a:t>
            </a:r>
            <a:r>
              <a:rPr lang="de-DE" dirty="0" err="1">
                <a:sym typeface="Wingdings" panose="05000000000000000000" pitchFamily="2" charset="2"/>
              </a:rPr>
              <a:t>new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york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works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nex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york</a:t>
            </a:r>
            <a:r>
              <a:rPr lang="de-DE" dirty="0">
                <a:sym typeface="Wingdings" panose="05000000000000000000" pitchFamily="2" charset="2"/>
              </a:rPr>
              <a:t> -&gt; </a:t>
            </a:r>
            <a:r>
              <a:rPr lang="de-DE" dirty="0" err="1">
                <a:sym typeface="Wingdings" panose="05000000000000000000" pitchFamily="2" charset="2"/>
              </a:rPr>
              <a:t>new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york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fails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3487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6719" y="720670"/>
            <a:ext cx="8389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What's the very best we could do </a:t>
            </a:r>
            <a:r>
              <a:rPr lang="en-US" sz="3200" b="1" dirty="0"/>
              <a:t>without</a:t>
            </a:r>
            <a:r>
              <a:rPr lang="en-US" sz="3200" dirty="0"/>
              <a:t> NNs?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1D177D4D-57A7-4136-93D7-983C5D69F715}"/>
              </a:ext>
            </a:extLst>
          </p:cNvPr>
          <p:cNvSpPr txBox="1">
            <a:spLocks/>
          </p:cNvSpPr>
          <p:nvPr/>
        </p:nvSpPr>
        <p:spPr>
          <a:xfrm>
            <a:off x="314958" y="1305445"/>
            <a:ext cx="6489290" cy="529190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429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Symspell</a:t>
            </a:r>
            <a:endParaRPr lang="de-DE" dirty="0"/>
          </a:p>
          <a:p>
            <a:pPr lvl="1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lookup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differently</a:t>
            </a:r>
            <a:r>
              <a:rPr lang="de-DE" dirty="0"/>
              <a:t> </a:t>
            </a:r>
            <a:r>
              <a:rPr lang="de-DE" dirty="0" err="1"/>
              <a:t>spelled</a:t>
            </a:r>
            <a:r>
              <a:rPr lang="de-DE" dirty="0"/>
              <a:t> </a:t>
            </a:r>
            <a:r>
              <a:rPr lang="de-DE" dirty="0" err="1"/>
              <a:t>token</a:t>
            </a:r>
            <a:r>
              <a:rPr lang="de-DE" dirty="0"/>
              <a:t> </a:t>
            </a:r>
            <a:r>
              <a:rPr lang="de-DE" dirty="0" err="1"/>
              <a:t>version</a:t>
            </a:r>
            <a:endParaRPr lang="de-DE" dirty="0"/>
          </a:p>
          <a:p>
            <a:pPr lvl="1"/>
            <a:r>
              <a:rPr lang="de-DE" dirty="0" err="1"/>
              <a:t>Don‘t</a:t>
            </a:r>
            <a:r>
              <a:rPr lang="de-DE" dirty="0"/>
              <a:t> save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misspelled</a:t>
            </a:r>
            <a:r>
              <a:rPr lang="de-DE" dirty="0"/>
              <a:t> </a:t>
            </a:r>
            <a:r>
              <a:rPr lang="de-DE" dirty="0" err="1"/>
              <a:t>token</a:t>
            </a:r>
            <a:r>
              <a:rPr lang="de-DE" dirty="0"/>
              <a:t> </a:t>
            </a:r>
            <a:r>
              <a:rPr lang="de-DE" dirty="0" err="1"/>
              <a:t>version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i="1" dirty="0" err="1">
                <a:solidFill>
                  <a:schemeClr val="accent6">
                    <a:lumMod val="75000"/>
                  </a:schemeClr>
                </a:solidFill>
              </a:rPr>
              <a:t>Symmetric</a:t>
            </a:r>
            <a:r>
              <a:rPr lang="de-DE" i="1" dirty="0">
                <a:solidFill>
                  <a:schemeClr val="accent6">
                    <a:lumMod val="75000"/>
                  </a:schemeClr>
                </a:solidFill>
              </a:rPr>
              <a:t> Delete </a:t>
            </a:r>
            <a:r>
              <a:rPr lang="de-DE" i="1" dirty="0" err="1">
                <a:solidFill>
                  <a:schemeClr val="accent6">
                    <a:lumMod val="75000"/>
                  </a:schemeClr>
                </a:solidFill>
              </a:rPr>
              <a:t>spelling</a:t>
            </a:r>
            <a:r>
              <a:rPr lang="de-DE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i="1" dirty="0" err="1">
                <a:solidFill>
                  <a:schemeClr val="accent6">
                    <a:lumMod val="75000"/>
                  </a:schemeClr>
                </a:solidFill>
              </a:rPr>
              <a:t>correction</a:t>
            </a:r>
            <a:r>
              <a:rPr lang="de-DE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i="1" dirty="0" err="1">
                <a:solidFill>
                  <a:schemeClr val="accent6">
                    <a:lumMod val="75000"/>
                  </a:schemeClr>
                </a:solidFill>
              </a:rPr>
              <a:t>algorithm</a:t>
            </a:r>
            <a:r>
              <a:rPr lang="de-DE" dirty="0"/>
              <a:t>: Save </a:t>
            </a:r>
            <a:r>
              <a:rPr lang="de-DE" dirty="0" err="1"/>
              <a:t>deletions</a:t>
            </a:r>
            <a:r>
              <a:rPr lang="de-DE" dirty="0"/>
              <a:t> in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,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lookups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distance</a:t>
            </a:r>
            <a:endParaRPr lang="de-DE" dirty="0"/>
          </a:p>
          <a:p>
            <a:pPr lvl="1"/>
            <a:endParaRPr lang="de-DE" dirty="0" err="1"/>
          </a:p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additional </a:t>
            </a:r>
            <a:r>
              <a:rPr lang="de-DE" dirty="0" err="1"/>
              <a:t>lookup</a:t>
            </a:r>
            <a:r>
              <a:rPr lang="de-DE" dirty="0"/>
              <a:t> </a:t>
            </a:r>
            <a:r>
              <a:rPr lang="de-DE" dirty="0" err="1"/>
              <a:t>entries</a:t>
            </a:r>
            <a:r>
              <a:rPr lang="de-DE" dirty="0"/>
              <a:t> per </a:t>
            </a:r>
            <a:r>
              <a:rPr lang="de-DE" dirty="0" err="1"/>
              <a:t>token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mr-IN" dirty="0"/>
              <a:t>…</a:t>
            </a:r>
            <a:endParaRPr lang="de-DE" dirty="0"/>
          </a:p>
          <a:p>
            <a:pPr lvl="1"/>
            <a:r>
              <a:rPr lang="de-DE" dirty="0"/>
              <a:t>x</a:t>
            </a:r>
            <a:r>
              <a:rPr lang="en-US" dirty="0"/>
              <a:t>=</a:t>
            </a:r>
            <a:r>
              <a:rPr lang="mr-IN" dirty="0" err="1"/>
              <a:t>n</a:t>
            </a:r>
            <a:r>
              <a:rPr lang="mr-IN" dirty="0"/>
              <a:t>!/</a:t>
            </a:r>
            <a:r>
              <a:rPr lang="mr-IN" dirty="0" err="1"/>
              <a:t>d</a:t>
            </a:r>
            <a:r>
              <a:rPr lang="mr-IN" dirty="0"/>
              <a:t>!/(</a:t>
            </a:r>
            <a:r>
              <a:rPr lang="mr-IN" dirty="0" err="1"/>
              <a:t>n-d</a:t>
            </a:r>
            <a:r>
              <a:rPr lang="mr-IN" dirty="0"/>
              <a:t>)!</a:t>
            </a:r>
            <a:endParaRPr lang="en-US" dirty="0"/>
          </a:p>
          <a:p>
            <a:pPr lvl="1"/>
            <a:r>
              <a:rPr lang="en-US" b="1" dirty="0"/>
              <a:t>(n=14,d=2): x=n*(n-1)/2=91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4.5M </a:t>
            </a:r>
            <a:r>
              <a:rPr lang="de-DE" dirty="0" err="1">
                <a:sym typeface="Wingdings" panose="05000000000000000000" pitchFamily="2" charset="2"/>
              </a:rPr>
              <a:t>unique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tokens</a:t>
            </a:r>
            <a:r>
              <a:rPr lang="de-DE" dirty="0">
                <a:sym typeface="Wingdings" panose="05000000000000000000" pitchFamily="2" charset="2"/>
              </a:rPr>
              <a:t> * (91+1) = 414M </a:t>
            </a:r>
            <a:r>
              <a:rPr lang="de-DE" dirty="0" err="1">
                <a:sym typeface="Wingdings" panose="05000000000000000000" pitchFamily="2" charset="2"/>
              </a:rPr>
              <a:t>index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entries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at least 5.8 GB (</a:t>
            </a:r>
            <a:r>
              <a:rPr lang="de-DE" dirty="0" err="1">
                <a:sym typeface="Wingdings" panose="05000000000000000000" pitchFamily="2" charset="2"/>
              </a:rPr>
              <a:t>w</a:t>
            </a:r>
            <a:r>
              <a:rPr lang="de-DE" dirty="0">
                <a:sym typeface="Wingdings" panose="05000000000000000000" pitchFamily="2" charset="2"/>
              </a:rPr>
              <a:t>/o </a:t>
            </a:r>
            <a:r>
              <a:rPr lang="de-DE" dirty="0" err="1">
                <a:sym typeface="Wingdings" panose="05000000000000000000" pitchFamily="2" charset="2"/>
              </a:rPr>
              <a:t>metadata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references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uncompressed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>
              <a:solidFill>
                <a:schemeClr val="accent2"/>
              </a:solidFill>
              <a:sym typeface="Wingdings" panose="05000000000000000000" pitchFamily="2" charset="2"/>
            </a:endParaRPr>
          </a:p>
          <a:p>
            <a:pPr lvl="1"/>
            <a:r>
              <a:rPr lang="de-DE" b="1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de-DE" b="1" dirty="0" err="1">
                <a:solidFill>
                  <a:schemeClr val="tx1"/>
                </a:solidFill>
                <a:sym typeface="Wingdings" panose="05000000000000000000" pitchFamily="2" charset="2"/>
              </a:rPr>
              <a:t>n</a:t>
            </a:r>
            <a:r>
              <a:rPr lang="de-DE" b="1" dirty="0">
                <a:solidFill>
                  <a:schemeClr val="tx1"/>
                </a:solidFill>
                <a:sym typeface="Wingdings" panose="05000000000000000000" pitchFamily="2" charset="2"/>
              </a:rPr>
              <a:t>=14,d=1): x=</a:t>
            </a:r>
            <a:r>
              <a:rPr lang="de-DE" b="1" dirty="0" err="1">
                <a:solidFill>
                  <a:schemeClr val="tx1"/>
                </a:solidFill>
                <a:sym typeface="Wingdings" panose="05000000000000000000" pitchFamily="2" charset="2"/>
              </a:rPr>
              <a:t>n</a:t>
            </a:r>
            <a:r>
              <a:rPr lang="de-DE" b="1" dirty="0">
                <a:solidFill>
                  <a:schemeClr val="tx1"/>
                </a:solidFill>
                <a:sym typeface="Wingdings" panose="05000000000000000000" pitchFamily="2" charset="2"/>
              </a:rPr>
              <a:t>=14</a:t>
            </a:r>
          </a:p>
          <a:p>
            <a:pPr lvl="1"/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4.5M </a:t>
            </a:r>
            <a:r>
              <a:rPr lang="de-DE" dirty="0" err="1">
                <a:solidFill>
                  <a:schemeClr val="tx1"/>
                </a:solidFill>
                <a:sym typeface="Wingdings" panose="05000000000000000000" pitchFamily="2" charset="2"/>
              </a:rPr>
              <a:t>unique</a:t>
            </a:r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sym typeface="Wingdings" panose="05000000000000000000" pitchFamily="2" charset="2"/>
              </a:rPr>
              <a:t>tokens</a:t>
            </a:r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 * (14+1) = 68M </a:t>
            </a:r>
            <a:r>
              <a:rPr lang="de-DE" dirty="0" err="1">
                <a:solidFill>
                  <a:schemeClr val="tx1"/>
                </a:solidFill>
                <a:sym typeface="Wingdings" panose="05000000000000000000" pitchFamily="2" charset="2"/>
              </a:rPr>
              <a:t>index</a:t>
            </a:r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1"/>
                </a:solidFill>
                <a:sym typeface="Wingdings" panose="05000000000000000000" pitchFamily="2" charset="2"/>
              </a:rPr>
              <a:t>entries</a:t>
            </a:r>
            <a:endParaRPr lang="de-DE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at least 960 MB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084875"/>
              </p:ext>
            </p:extLst>
          </p:nvPr>
        </p:nvGraphicFramePr>
        <p:xfrm>
          <a:off x="6628184" y="1585446"/>
          <a:ext cx="233630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accent2"/>
                          </a:solidFill>
                        </a:rPr>
                        <a:t>nwe</a:t>
                      </a:r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accent2"/>
                          </a:solidFill>
                        </a:rPr>
                        <a:t>york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new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york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york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ne</a:t>
                      </a:r>
                      <a:r>
                        <a:rPr lang="en-US" i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i="1" baseline="0" dirty="0" err="1">
                          <a:solidFill>
                            <a:schemeClr val="tx1"/>
                          </a:solidFill>
                        </a:rPr>
                        <a:t>york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</a:rPr>
                        <a:t>ne</a:t>
                      </a:r>
                      <a:r>
                        <a:rPr lang="en-US" b="0" i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i="1" baseline="0" dirty="0" err="1">
                          <a:solidFill>
                            <a:schemeClr val="tx1"/>
                          </a:solidFill>
                        </a:rPr>
                        <a:t>york</a:t>
                      </a:r>
                      <a:endParaRPr lang="en-US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err="1">
                          <a:solidFill>
                            <a:schemeClr val="tx1"/>
                          </a:solidFill>
                        </a:rPr>
                        <a:t>nw</a:t>
                      </a:r>
                      <a:r>
                        <a:rPr lang="en-US" i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i="1" baseline="0" dirty="0" err="1">
                          <a:solidFill>
                            <a:schemeClr val="tx1"/>
                          </a:solidFill>
                        </a:rPr>
                        <a:t>york</a:t>
                      </a:r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1" dirty="0" err="1">
                          <a:solidFill>
                            <a:schemeClr val="tx1"/>
                          </a:solidFill>
                        </a:rPr>
                        <a:t>nw</a:t>
                      </a:r>
                      <a:r>
                        <a:rPr lang="en-US" b="0" i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i="1" baseline="0" dirty="0" err="1">
                          <a:solidFill>
                            <a:schemeClr val="tx1"/>
                          </a:solidFill>
                        </a:rPr>
                        <a:t>york</a:t>
                      </a:r>
                      <a:endParaRPr lang="en-US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newyork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808859"/>
      </p:ext>
    </p:extLst>
  </p:cSld>
  <p:clrMapOvr>
    <a:masterClrMapping/>
  </p:clrMapOvr>
</p:sld>
</file>

<file path=ppt/theme/theme1.xml><?xml version="1.0" encoding="utf-8"?>
<a:theme xmlns:a="http://schemas.openxmlformats.org/drawingml/2006/main" name="NDS-Design">
  <a:themeElements>
    <a:clrScheme name="NDS">
      <a:dk1>
        <a:sysClr val="windowText" lastClr="000000"/>
      </a:dk1>
      <a:lt1>
        <a:sysClr val="window" lastClr="FFFFFF"/>
      </a:lt1>
      <a:dk2>
        <a:srgbClr val="142941"/>
      </a:dk2>
      <a:lt2>
        <a:srgbClr val="EEECE1"/>
      </a:lt2>
      <a:accent1>
        <a:srgbClr val="00689D"/>
      </a:accent1>
      <a:accent2>
        <a:srgbClr val="E3051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4030</TotalTime>
  <Words>1144</Words>
  <Application>Microsoft Macintosh PowerPoint</Application>
  <PresentationFormat>On-screen Show (4:3)</PresentationFormat>
  <Paragraphs>251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Courier New</vt:lpstr>
      <vt:lpstr>Mangal</vt:lpstr>
      <vt:lpstr>Wingdings</vt:lpstr>
      <vt:lpstr>NDS-Design</vt:lpstr>
      <vt:lpstr>WG1 Meeting Munich 2017-12-07  The What, Why, How of Deep Neural Networks and Location FTS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junker;Fabian Klebert</dc:creator>
  <cp:lastModifiedBy>Joseph Birkner</cp:lastModifiedBy>
  <cp:revision>202</cp:revision>
  <dcterms:created xsi:type="dcterms:W3CDTF">2016-09-03T08:27:05Z</dcterms:created>
  <dcterms:modified xsi:type="dcterms:W3CDTF">2018-06-28T15:10:01Z</dcterms:modified>
</cp:coreProperties>
</file>